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70" r:id="rId3"/>
    <p:sldId id="260" r:id="rId4"/>
    <p:sldId id="264" r:id="rId5"/>
    <p:sldId id="265" r:id="rId6"/>
    <p:sldId id="266" r:id="rId7"/>
    <p:sldId id="267" r:id="rId8"/>
    <p:sldId id="268" r:id="rId9"/>
    <p:sldId id="26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p:cViewPr varScale="1">
        <p:scale>
          <a:sx n="83" d="100"/>
          <a:sy n="83" d="100"/>
        </p:scale>
        <p:origin x="25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03645-DCFE-47FC-8A66-F9A45A422ED9}"/>
              </a:ext>
            </a:extLst>
          </p:cNvPr>
          <p:cNvSpPr>
            <a:spLocks noGrp="1"/>
          </p:cNvSpPr>
          <p:nvPr>
            <p:ph type="ctrTitle"/>
          </p:nvPr>
        </p:nvSpPr>
        <p:spPr>
          <a:xfrm>
            <a:off x="3221150" y="1247140"/>
            <a:ext cx="7891760" cy="3450844"/>
          </a:xfrm>
        </p:spPr>
        <p:txBody>
          <a:bodyPr anchor="t"/>
          <a:lstStyle>
            <a:lvl1pPr algn="l">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AD509FA-7BD7-4D45-998F-0E43038F179C}"/>
              </a:ext>
            </a:extLst>
          </p:cNvPr>
          <p:cNvSpPr>
            <a:spLocks noGrp="1"/>
          </p:cNvSpPr>
          <p:nvPr>
            <p:ph type="subTitle" idx="1"/>
          </p:nvPr>
        </p:nvSpPr>
        <p:spPr>
          <a:xfrm>
            <a:off x="3221150" y="4818126"/>
            <a:ext cx="7891760" cy="1268984"/>
          </a:xfrm>
        </p:spPr>
        <p:txBody>
          <a:bodyPr anchor="b"/>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Rectangle 8">
            <a:extLst>
              <a:ext uri="{FF2B5EF4-FFF2-40B4-BE49-F238E27FC236}">
                <a16:creationId xmlns:a16="http://schemas.microsoft.com/office/drawing/2014/main" id="{2D03A0B2-4A2F-D846-A5E6-FB7CB9A031F7}"/>
              </a:ext>
            </a:extLst>
          </p:cNvPr>
          <p:cNvSpPr/>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 name="Rectangle 9">
            <a:extLst>
              <a:ext uri="{FF2B5EF4-FFF2-40B4-BE49-F238E27FC236}">
                <a16:creationId xmlns:a16="http://schemas.microsoft.com/office/drawing/2014/main" id="{7F573F1D-73A7-FB41-BCAD-FC9AA7DEF4F5}"/>
              </a:ext>
            </a:extLst>
          </p:cNvPr>
          <p:cNvSpPr/>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7" name="Date Placeholder 6">
            <a:extLst>
              <a:ext uri="{FF2B5EF4-FFF2-40B4-BE49-F238E27FC236}">
                <a16:creationId xmlns:a16="http://schemas.microsoft.com/office/drawing/2014/main" id="{DDCFA51C-E4FE-4BF2-A2DD-E32DE57D8AD0}"/>
              </a:ext>
            </a:extLst>
          </p:cNvPr>
          <p:cNvSpPr>
            <a:spLocks noGrp="1"/>
          </p:cNvSpPr>
          <p:nvPr>
            <p:ph type="dt" sz="half" idx="10"/>
          </p:nvPr>
        </p:nvSpPr>
        <p:spPr/>
        <p:txBody>
          <a:bodyPr/>
          <a:lstStyle/>
          <a:p>
            <a:pPr algn="r"/>
            <a:fld id="{1449AA12-8195-4182-A7AC-2E7E59DFBDAF}" type="datetimeFigureOut">
              <a:rPr lang="en-US" smtClean="0"/>
              <a:pPr algn="r"/>
              <a:t>11/21/2022</a:t>
            </a:fld>
            <a:endParaRPr lang="en-US"/>
          </a:p>
        </p:txBody>
      </p:sp>
      <p:sp>
        <p:nvSpPr>
          <p:cNvPr id="8" name="Footer Placeholder 7">
            <a:extLst>
              <a:ext uri="{FF2B5EF4-FFF2-40B4-BE49-F238E27FC236}">
                <a16:creationId xmlns:a16="http://schemas.microsoft.com/office/drawing/2014/main" id="{5A438448-FC2D-4A2F-B7C0-04AC50311EAA}"/>
              </a:ext>
            </a:extLst>
          </p:cNvPr>
          <p:cNvSpPr>
            <a:spLocks noGrp="1"/>
          </p:cNvSpPr>
          <p:nvPr>
            <p:ph type="ftr" sz="quarter" idx="11"/>
          </p:nvPr>
        </p:nvSpPr>
        <p:spPr>
          <a:xfrm>
            <a:off x="3221150" y="6292850"/>
            <a:ext cx="4114800" cy="365125"/>
          </a:xfrm>
        </p:spPr>
        <p:txBody>
          <a:bodyPr/>
          <a:lstStyle/>
          <a:p>
            <a:pPr algn="l"/>
            <a:endParaRPr lang="en-US" dirty="0"/>
          </a:p>
        </p:txBody>
      </p:sp>
      <p:sp>
        <p:nvSpPr>
          <p:cNvPr id="11" name="Slide Number Placeholder 10">
            <a:extLst>
              <a:ext uri="{FF2B5EF4-FFF2-40B4-BE49-F238E27FC236}">
                <a16:creationId xmlns:a16="http://schemas.microsoft.com/office/drawing/2014/main" id="{3B07C67E-EAD9-47D8-9559-4E091BC03BA8}"/>
              </a:ext>
            </a:extLst>
          </p:cNvPr>
          <p:cNvSpPr>
            <a:spLocks noGrp="1"/>
          </p:cNvSpPr>
          <p:nvPr>
            <p:ph type="sldNum" sz="quarter" idx="12"/>
          </p:nvPr>
        </p:nvSpPr>
        <p:spPr/>
        <p:txBody>
          <a:bodyPr/>
          <a:lstStyle/>
          <a:p>
            <a:fld id="{14DFC975-2FD7-44A5-9E78-ECBA46156075}" type="slidenum">
              <a:rPr lang="en-US" smtClean="0"/>
              <a:t>‹#›</a:t>
            </a:fld>
            <a:endParaRPr lang="en-US"/>
          </a:p>
        </p:txBody>
      </p:sp>
    </p:spTree>
    <p:extLst>
      <p:ext uri="{BB962C8B-B14F-4D97-AF65-F5344CB8AC3E}">
        <p14:creationId xmlns:p14="http://schemas.microsoft.com/office/powerpoint/2010/main" val="949547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C53B0-59B2-4B39-93E0-DCFBB932C82A}"/>
              </a:ext>
            </a:extLst>
          </p:cNvPr>
          <p:cNvSpPr>
            <a:spLocks noGrp="1"/>
          </p:cNvSpPr>
          <p:nvPr>
            <p:ph type="title"/>
          </p:nvPr>
        </p:nvSpPr>
        <p:spPr>
          <a:xfrm>
            <a:off x="1587710" y="455362"/>
            <a:ext cx="9525200" cy="1550419"/>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18C5F7B-98AC-425B-80BD-6C6F3032D0CE}"/>
              </a:ext>
            </a:extLst>
          </p:cNvPr>
          <p:cNvSpPr>
            <a:spLocks noGrp="1"/>
          </p:cNvSpPr>
          <p:nvPr>
            <p:ph type="body" orient="vert" idx="1"/>
          </p:nvPr>
        </p:nvSpPr>
        <p:spPr>
          <a:xfrm>
            <a:off x="1587710" y="2160016"/>
            <a:ext cx="9525200" cy="39261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C88C2EE-2433-424A-878C-24514FF5D44F}"/>
              </a:ext>
            </a:extLst>
          </p:cNvPr>
          <p:cNvSpPr>
            <a:spLocks noGrp="1"/>
          </p:cNvSpPr>
          <p:nvPr>
            <p:ph type="dt" sz="half" idx="10"/>
          </p:nvPr>
        </p:nvSpPr>
        <p:spPr/>
        <p:txBody>
          <a:bodyPr/>
          <a:lstStyle/>
          <a:p>
            <a:fld id="{1449AA12-8195-4182-A7AC-2E7E59DFBDAF}" type="datetimeFigureOut">
              <a:rPr lang="en-US" smtClean="0"/>
              <a:t>11/21/2022</a:t>
            </a:fld>
            <a:endParaRPr lang="en-US"/>
          </a:p>
        </p:txBody>
      </p:sp>
      <p:sp>
        <p:nvSpPr>
          <p:cNvPr id="5" name="Footer Placeholder 4">
            <a:extLst>
              <a:ext uri="{FF2B5EF4-FFF2-40B4-BE49-F238E27FC236}">
                <a16:creationId xmlns:a16="http://schemas.microsoft.com/office/drawing/2014/main" id="{1FFEFD20-ADE2-40F3-A071-6D1E97F8FB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B7D1D5-5E92-48E1-9475-EC122D3FE613}"/>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60FCF945-5CF3-5542-A36A-9CBB738E735E}"/>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7D61B-66C5-4341-8F2D-129A9E4D8283}"/>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0859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7FBCF-6EDB-4883-92D4-612F4D1C5589}"/>
              </a:ext>
            </a:extLst>
          </p:cNvPr>
          <p:cNvSpPr>
            <a:spLocks noGrp="1"/>
          </p:cNvSpPr>
          <p:nvPr>
            <p:ph type="title" orient="vert"/>
          </p:nvPr>
        </p:nvSpPr>
        <p:spPr>
          <a:xfrm>
            <a:off x="8846380" y="565149"/>
            <a:ext cx="2266530" cy="561181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9D2DF8-B588-416F-AA11-9F3A0DDE6765}"/>
              </a:ext>
            </a:extLst>
          </p:cNvPr>
          <p:cNvSpPr>
            <a:spLocks noGrp="1"/>
          </p:cNvSpPr>
          <p:nvPr>
            <p:ph type="body" orient="vert" idx="1"/>
          </p:nvPr>
        </p:nvSpPr>
        <p:spPr>
          <a:xfrm>
            <a:off x="1587710" y="565149"/>
            <a:ext cx="7088929" cy="5611813"/>
          </a:xfrm>
        </p:spPr>
        <p:txBody>
          <a:bodyPr vert="eaVert"/>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72F7B1D-405D-4EE7-9A23-3F21916C9503}"/>
              </a:ext>
            </a:extLst>
          </p:cNvPr>
          <p:cNvSpPr>
            <a:spLocks noGrp="1"/>
          </p:cNvSpPr>
          <p:nvPr>
            <p:ph type="dt" sz="half" idx="10"/>
          </p:nvPr>
        </p:nvSpPr>
        <p:spPr/>
        <p:txBody>
          <a:bodyPr/>
          <a:lstStyle/>
          <a:p>
            <a:fld id="{1449AA12-8195-4182-A7AC-2E7E59DFBDAF}" type="datetimeFigureOut">
              <a:rPr lang="en-US" smtClean="0"/>
              <a:t>11/21/2022</a:t>
            </a:fld>
            <a:endParaRPr lang="en-US"/>
          </a:p>
        </p:txBody>
      </p:sp>
      <p:sp>
        <p:nvSpPr>
          <p:cNvPr id="5" name="Footer Placeholder 4">
            <a:extLst>
              <a:ext uri="{FF2B5EF4-FFF2-40B4-BE49-F238E27FC236}">
                <a16:creationId xmlns:a16="http://schemas.microsoft.com/office/drawing/2014/main" id="{D27B9304-686C-431A-8E7F-D9DD19F4DF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FA240B-DB2E-46ED-8AC6-744B2C1C70E3}"/>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2F275F2C-778B-864A-8379-6D0726B18FDC}"/>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70051C8-76B3-384B-BCF1-60BB80301FCD}"/>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568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C5DD8-8608-4B55-96D8-0AB848C028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A3CC0B-7B21-422D-937D-FBD49EE939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0EAFA-89BC-43E9-8EB9-B6B3CD136E43}"/>
              </a:ext>
            </a:extLst>
          </p:cNvPr>
          <p:cNvSpPr>
            <a:spLocks noGrp="1"/>
          </p:cNvSpPr>
          <p:nvPr>
            <p:ph type="dt" sz="half" idx="10"/>
          </p:nvPr>
        </p:nvSpPr>
        <p:spPr/>
        <p:txBody>
          <a:bodyPr/>
          <a:lstStyle/>
          <a:p>
            <a:fld id="{1449AA12-8195-4182-A7AC-2E7E59DFBDAF}" type="datetimeFigureOut">
              <a:rPr lang="en-US" smtClean="0"/>
              <a:t>11/21/2022</a:t>
            </a:fld>
            <a:endParaRPr lang="en-US"/>
          </a:p>
        </p:txBody>
      </p:sp>
      <p:sp>
        <p:nvSpPr>
          <p:cNvPr id="5" name="Footer Placeholder 4">
            <a:extLst>
              <a:ext uri="{FF2B5EF4-FFF2-40B4-BE49-F238E27FC236}">
                <a16:creationId xmlns:a16="http://schemas.microsoft.com/office/drawing/2014/main" id="{A3850944-70C2-487F-A102-58CDFB94C3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77B7B8-A972-455E-9D8C-9B8026A5306D}"/>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51" name="Rectangle 50">
            <a:extLst>
              <a:ext uri="{FF2B5EF4-FFF2-40B4-BE49-F238E27FC236}">
                <a16:creationId xmlns:a16="http://schemas.microsoft.com/office/drawing/2014/main" id="{CCC95119-6D9D-3542-9E0E-4171B33DC9CA}"/>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EFC92F19-7317-314C-81B7-43B8B687F4E4}"/>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6663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087F2-AA0E-4F0C-9AD6-2353021573D7}"/>
              </a:ext>
            </a:extLst>
          </p:cNvPr>
          <p:cNvSpPr>
            <a:spLocks noGrp="1"/>
          </p:cNvSpPr>
          <p:nvPr>
            <p:ph type="title"/>
          </p:nvPr>
        </p:nvSpPr>
        <p:spPr>
          <a:xfrm>
            <a:off x="3221150" y="1251674"/>
            <a:ext cx="7891760" cy="2914688"/>
          </a:xfrm>
        </p:spPr>
        <p:txBody>
          <a:bodyPr anchor="t"/>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7937807-96B8-4061-A845-1287216BF53B}"/>
              </a:ext>
            </a:extLst>
          </p:cNvPr>
          <p:cNvSpPr>
            <a:spLocks noGrp="1"/>
          </p:cNvSpPr>
          <p:nvPr>
            <p:ph type="body" idx="1"/>
          </p:nvPr>
        </p:nvSpPr>
        <p:spPr>
          <a:xfrm>
            <a:off x="3221150" y="4818126"/>
            <a:ext cx="7891760" cy="1271524"/>
          </a:xfrm>
        </p:spPr>
        <p:txBody>
          <a:bodyPr anchor="b"/>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2AF346-9503-4767-BCB4-84B823E27419}"/>
              </a:ext>
            </a:extLst>
          </p:cNvPr>
          <p:cNvSpPr>
            <a:spLocks noGrp="1"/>
          </p:cNvSpPr>
          <p:nvPr>
            <p:ph type="dt" sz="half" idx="10"/>
          </p:nvPr>
        </p:nvSpPr>
        <p:spPr/>
        <p:txBody>
          <a:bodyPr/>
          <a:lstStyle/>
          <a:p>
            <a:fld id="{1449AA12-8195-4182-A7AC-2E7E59DFBDAF}" type="datetimeFigureOut">
              <a:rPr lang="en-US" smtClean="0"/>
              <a:t>11/21/2022</a:t>
            </a:fld>
            <a:endParaRPr lang="en-US"/>
          </a:p>
        </p:txBody>
      </p:sp>
      <p:sp>
        <p:nvSpPr>
          <p:cNvPr id="5" name="Footer Placeholder 4">
            <a:extLst>
              <a:ext uri="{FF2B5EF4-FFF2-40B4-BE49-F238E27FC236}">
                <a16:creationId xmlns:a16="http://schemas.microsoft.com/office/drawing/2014/main" id="{5259605B-A39D-4BEE-B46F-16CF13FA0BA7}"/>
              </a:ext>
            </a:extLst>
          </p:cNvPr>
          <p:cNvSpPr>
            <a:spLocks noGrp="1"/>
          </p:cNvSpPr>
          <p:nvPr>
            <p:ph type="ftr" sz="quarter" idx="11"/>
          </p:nvPr>
        </p:nvSpPr>
        <p:spPr>
          <a:xfrm>
            <a:off x="3221150" y="6292850"/>
            <a:ext cx="4114800" cy="365125"/>
          </a:xfrm>
        </p:spPr>
        <p:txBody>
          <a:bodyPr/>
          <a:lstStyle/>
          <a:p>
            <a:endParaRPr lang="en-US"/>
          </a:p>
        </p:txBody>
      </p:sp>
      <p:sp>
        <p:nvSpPr>
          <p:cNvPr id="6" name="Slide Number Placeholder 5">
            <a:extLst>
              <a:ext uri="{FF2B5EF4-FFF2-40B4-BE49-F238E27FC236}">
                <a16:creationId xmlns:a16="http://schemas.microsoft.com/office/drawing/2014/main" id="{2575834A-942D-410B-A430-43F9E01FC5F9}"/>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4AD199D5-C485-D449-9804-F755E0907B51}"/>
              </a:ext>
            </a:extLst>
          </p:cNvPr>
          <p:cNvSpPr/>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 name="Rectangle 9">
            <a:extLst>
              <a:ext uri="{FF2B5EF4-FFF2-40B4-BE49-F238E27FC236}">
                <a16:creationId xmlns:a16="http://schemas.microsoft.com/office/drawing/2014/main" id="{4290D1A7-C550-2540-86C9-EB0FB2EB2E71}"/>
              </a:ext>
            </a:extLst>
          </p:cNvPr>
          <p:cNvSpPr/>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Tree>
    <p:extLst>
      <p:ext uri="{BB962C8B-B14F-4D97-AF65-F5344CB8AC3E}">
        <p14:creationId xmlns:p14="http://schemas.microsoft.com/office/powerpoint/2010/main" val="2167096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FCAD2-C321-4E81-AEBE-696A90E2D9A4}"/>
              </a:ext>
            </a:extLst>
          </p:cNvPr>
          <p:cNvSpPr>
            <a:spLocks noGrp="1"/>
          </p:cNvSpPr>
          <p:nvPr>
            <p:ph type="title"/>
          </p:nvPr>
        </p:nvSpPr>
        <p:spPr>
          <a:xfrm>
            <a:off x="1587710" y="455362"/>
            <a:ext cx="9486690" cy="1550419"/>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3EF20CD1-0E09-4415-911C-0F5B7341DD80}"/>
              </a:ext>
            </a:extLst>
          </p:cNvPr>
          <p:cNvSpPr>
            <a:spLocks noGrp="1"/>
          </p:cNvSpPr>
          <p:nvPr>
            <p:ph sz="half" idx="1"/>
          </p:nvPr>
        </p:nvSpPr>
        <p:spPr>
          <a:xfrm>
            <a:off x="1587709" y="2160016"/>
            <a:ext cx="4425437" cy="39270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A963EDD-031A-49CA-9130-067550BD0D55}"/>
              </a:ext>
            </a:extLst>
          </p:cNvPr>
          <p:cNvSpPr>
            <a:spLocks noGrp="1"/>
          </p:cNvSpPr>
          <p:nvPr>
            <p:ph sz="half" idx="2"/>
          </p:nvPr>
        </p:nvSpPr>
        <p:spPr>
          <a:xfrm>
            <a:off x="6648963" y="2160016"/>
            <a:ext cx="4425437" cy="39270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0808E79-A0BE-49F3-AE92-7EE5CC78F1A6}"/>
              </a:ext>
            </a:extLst>
          </p:cNvPr>
          <p:cNvSpPr>
            <a:spLocks noGrp="1"/>
          </p:cNvSpPr>
          <p:nvPr>
            <p:ph type="dt" sz="half" idx="10"/>
          </p:nvPr>
        </p:nvSpPr>
        <p:spPr/>
        <p:txBody>
          <a:bodyPr/>
          <a:lstStyle/>
          <a:p>
            <a:fld id="{1449AA12-8195-4182-A7AC-2E7E59DFBDAF}" type="datetimeFigureOut">
              <a:rPr lang="en-US" smtClean="0"/>
              <a:t>11/21/2022</a:t>
            </a:fld>
            <a:endParaRPr lang="en-US"/>
          </a:p>
        </p:txBody>
      </p:sp>
      <p:sp>
        <p:nvSpPr>
          <p:cNvPr id="6" name="Footer Placeholder 5">
            <a:extLst>
              <a:ext uri="{FF2B5EF4-FFF2-40B4-BE49-F238E27FC236}">
                <a16:creationId xmlns:a16="http://schemas.microsoft.com/office/drawing/2014/main" id="{2898B87C-BF1E-47CF-9A4E-FD4BE32C05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C06E71-46F6-469C-A9CA-E707EBE51B58}"/>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052659F6-6B3B-A545-A45F-FAD238210D47}"/>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0637F8-15DE-2240-8BF8-D6E57A337B1A}"/>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6541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3B26D-64DE-4314-8BD2-25FD618FB46D}"/>
              </a:ext>
            </a:extLst>
          </p:cNvPr>
          <p:cNvSpPr>
            <a:spLocks noGrp="1"/>
          </p:cNvSpPr>
          <p:nvPr>
            <p:ph type="title"/>
          </p:nvPr>
        </p:nvSpPr>
        <p:spPr>
          <a:xfrm>
            <a:off x="1591056" y="457200"/>
            <a:ext cx="9521854" cy="155448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9D77613-5CEE-4B05-A937-CD43EAAABF38}"/>
              </a:ext>
            </a:extLst>
          </p:cNvPr>
          <p:cNvSpPr>
            <a:spLocks noGrp="1"/>
          </p:cNvSpPr>
          <p:nvPr>
            <p:ph type="body" idx="1"/>
          </p:nvPr>
        </p:nvSpPr>
        <p:spPr>
          <a:xfrm>
            <a:off x="1591057" y="2165086"/>
            <a:ext cx="4425696" cy="823912"/>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343E4779-3B5A-4993-9C7F-FB19F1633F5D}"/>
              </a:ext>
            </a:extLst>
          </p:cNvPr>
          <p:cNvSpPr>
            <a:spLocks noGrp="1"/>
          </p:cNvSpPr>
          <p:nvPr>
            <p:ph sz="half" idx="2"/>
          </p:nvPr>
        </p:nvSpPr>
        <p:spPr>
          <a:xfrm>
            <a:off x="1591056" y="2988998"/>
            <a:ext cx="4425697" cy="3098112"/>
          </a:xfrm>
        </p:spPr>
        <p:txBody>
          <a:bodyPr/>
          <a:lstStyle>
            <a:lvl1pPr>
              <a:defRPr sz="2000"/>
            </a:lvl1pPr>
            <a:lvl2pPr>
              <a:defRPr sz="1800"/>
            </a:lvl2pPr>
            <a:lvl3pPr>
              <a:defRPr sz="1600"/>
            </a:lvl3pPr>
            <a:lvl4pPr>
              <a:defRPr sz="14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B51081A-685C-4C18-9AE9-425106A02F6B}"/>
              </a:ext>
            </a:extLst>
          </p:cNvPr>
          <p:cNvSpPr>
            <a:spLocks noGrp="1"/>
          </p:cNvSpPr>
          <p:nvPr>
            <p:ph type="body" sz="quarter" idx="3"/>
          </p:nvPr>
        </p:nvSpPr>
        <p:spPr>
          <a:xfrm>
            <a:off x="6687214" y="2165086"/>
            <a:ext cx="4425696" cy="823912"/>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780F424-FE3A-4B7D-B60C-7AEA2118A585}"/>
              </a:ext>
            </a:extLst>
          </p:cNvPr>
          <p:cNvSpPr>
            <a:spLocks noGrp="1"/>
          </p:cNvSpPr>
          <p:nvPr>
            <p:ph sz="quarter" idx="4"/>
          </p:nvPr>
        </p:nvSpPr>
        <p:spPr>
          <a:xfrm>
            <a:off x="6687214" y="2988998"/>
            <a:ext cx="4425696" cy="3098112"/>
          </a:xfrm>
        </p:spPr>
        <p:txBody>
          <a:bodyPr/>
          <a:lstStyle>
            <a:lvl1pPr>
              <a:defRPr sz="2000"/>
            </a:lvl1pPr>
            <a:lvl2pPr>
              <a:defRPr sz="1800"/>
            </a:lvl2pPr>
            <a:lvl3pPr>
              <a:defRPr sz="1600"/>
            </a:lvl3pPr>
            <a:lvl4pPr>
              <a:defRPr sz="14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864D2A96-CD7D-41BC-BDBE-5E29B7C0B325}"/>
              </a:ext>
            </a:extLst>
          </p:cNvPr>
          <p:cNvSpPr>
            <a:spLocks noGrp="1"/>
          </p:cNvSpPr>
          <p:nvPr>
            <p:ph type="dt" sz="half" idx="10"/>
          </p:nvPr>
        </p:nvSpPr>
        <p:spPr/>
        <p:txBody>
          <a:bodyPr/>
          <a:lstStyle/>
          <a:p>
            <a:fld id="{1449AA12-8195-4182-A7AC-2E7E59DFBDAF}" type="datetimeFigureOut">
              <a:rPr lang="en-US" smtClean="0"/>
              <a:t>11/21/2022</a:t>
            </a:fld>
            <a:endParaRPr lang="en-US"/>
          </a:p>
        </p:txBody>
      </p:sp>
      <p:sp>
        <p:nvSpPr>
          <p:cNvPr id="8" name="Footer Placeholder 7">
            <a:extLst>
              <a:ext uri="{FF2B5EF4-FFF2-40B4-BE49-F238E27FC236}">
                <a16:creationId xmlns:a16="http://schemas.microsoft.com/office/drawing/2014/main" id="{2CD1471D-6DDE-4E56-84E9-48136966A9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A3F451-CF28-4F57-B844-52A665440A02}"/>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2" name="Rectangle 11">
            <a:extLst>
              <a:ext uri="{FF2B5EF4-FFF2-40B4-BE49-F238E27FC236}">
                <a16:creationId xmlns:a16="http://schemas.microsoft.com/office/drawing/2014/main" id="{2D1FA03E-7A83-AB41-BB4B-25B04946559A}"/>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7702630-3C98-A142-9D04-1D852974DC26}"/>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66024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22D7A-4502-49C3-BAFB-6D46F7A2E2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AB67EE-A167-43D1-9C58-7B736CF28B64}"/>
              </a:ext>
            </a:extLst>
          </p:cNvPr>
          <p:cNvSpPr>
            <a:spLocks noGrp="1"/>
          </p:cNvSpPr>
          <p:nvPr>
            <p:ph type="dt" sz="half" idx="10"/>
          </p:nvPr>
        </p:nvSpPr>
        <p:spPr/>
        <p:txBody>
          <a:bodyPr/>
          <a:lstStyle/>
          <a:p>
            <a:fld id="{1449AA12-8195-4182-A7AC-2E7E59DFBDAF}" type="datetimeFigureOut">
              <a:rPr lang="en-US" smtClean="0"/>
              <a:t>11/21/2022</a:t>
            </a:fld>
            <a:endParaRPr lang="en-US"/>
          </a:p>
        </p:txBody>
      </p:sp>
      <p:sp>
        <p:nvSpPr>
          <p:cNvPr id="4" name="Footer Placeholder 3">
            <a:extLst>
              <a:ext uri="{FF2B5EF4-FFF2-40B4-BE49-F238E27FC236}">
                <a16:creationId xmlns:a16="http://schemas.microsoft.com/office/drawing/2014/main" id="{3C5605B7-599B-450E-9E8D-2A9AE3F30F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5BD2B1-8C5F-430B-A0F2-CD5281AB75E2}"/>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8" name="Rectangle 7">
            <a:extLst>
              <a:ext uri="{FF2B5EF4-FFF2-40B4-BE49-F238E27FC236}">
                <a16:creationId xmlns:a16="http://schemas.microsoft.com/office/drawing/2014/main" id="{1DBA877B-B45A-BD48-8FC8-E752E7D7174F}"/>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BF3343D-2AFA-B544-B40A-315F5EC680B6}"/>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3041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308016-71BA-4CD3-918D-51613F7F4DF5}"/>
              </a:ext>
            </a:extLst>
          </p:cNvPr>
          <p:cNvSpPr>
            <a:spLocks noGrp="1"/>
          </p:cNvSpPr>
          <p:nvPr>
            <p:ph type="dt" sz="half" idx="10"/>
          </p:nvPr>
        </p:nvSpPr>
        <p:spPr/>
        <p:txBody>
          <a:bodyPr/>
          <a:lstStyle/>
          <a:p>
            <a:fld id="{1449AA12-8195-4182-A7AC-2E7E59DFBDAF}" type="datetimeFigureOut">
              <a:rPr lang="en-US" smtClean="0"/>
              <a:t>11/21/2022</a:t>
            </a:fld>
            <a:endParaRPr lang="en-US"/>
          </a:p>
        </p:txBody>
      </p:sp>
      <p:sp>
        <p:nvSpPr>
          <p:cNvPr id="3" name="Footer Placeholder 2">
            <a:extLst>
              <a:ext uri="{FF2B5EF4-FFF2-40B4-BE49-F238E27FC236}">
                <a16:creationId xmlns:a16="http://schemas.microsoft.com/office/drawing/2014/main" id="{95B24F46-0425-47C6-9FFB-F69AFFFE89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CE7A99-1593-4189-A514-8209CC32A2EA}"/>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7" name="Rectangle 6">
            <a:extLst>
              <a:ext uri="{FF2B5EF4-FFF2-40B4-BE49-F238E27FC236}">
                <a16:creationId xmlns:a16="http://schemas.microsoft.com/office/drawing/2014/main" id="{11C15DFD-AB97-AB43-A6C9-2808708C91B4}"/>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A05BA89-ECA6-2247-ABBB-3C67160202E9}"/>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48561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E933B-3FC6-4B08-9FBE-2DD48307A4D4}"/>
              </a:ext>
            </a:extLst>
          </p:cNvPr>
          <p:cNvSpPr>
            <a:spLocks noGrp="1"/>
          </p:cNvSpPr>
          <p:nvPr>
            <p:ph type="title"/>
          </p:nvPr>
        </p:nvSpPr>
        <p:spPr>
          <a:xfrm>
            <a:off x="1587712" y="455362"/>
            <a:ext cx="4043440" cy="158451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377FBD4A-4514-4DCE-8F18-914DF3F4EED1}"/>
              </a:ext>
            </a:extLst>
          </p:cNvPr>
          <p:cNvSpPr>
            <a:spLocks noGrp="1"/>
          </p:cNvSpPr>
          <p:nvPr>
            <p:ph idx="1"/>
          </p:nvPr>
        </p:nvSpPr>
        <p:spPr>
          <a:xfrm>
            <a:off x="6271232" y="565151"/>
            <a:ext cx="5358384" cy="5521960"/>
          </a:xfrm>
        </p:spPr>
        <p:txBody>
          <a:bodyPr>
            <a:normAutofit/>
          </a:bodyPr>
          <a:lstStyle>
            <a:lvl1pPr>
              <a:defRPr sz="2200"/>
            </a:lvl1pPr>
            <a:lvl2pPr>
              <a:defRPr sz="1900"/>
            </a:lvl2pPr>
            <a:lvl3pPr>
              <a:defRPr sz="17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5AF18C85-0675-4202-B796-352766854939}"/>
              </a:ext>
            </a:extLst>
          </p:cNvPr>
          <p:cNvSpPr>
            <a:spLocks noGrp="1"/>
          </p:cNvSpPr>
          <p:nvPr>
            <p:ph type="body" sz="half" idx="2"/>
          </p:nvPr>
        </p:nvSpPr>
        <p:spPr>
          <a:xfrm>
            <a:off x="1587712" y="2039874"/>
            <a:ext cx="4043440" cy="38291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0079E5-F934-4D04-866F-F7CB5B08ACC4}"/>
              </a:ext>
            </a:extLst>
          </p:cNvPr>
          <p:cNvSpPr>
            <a:spLocks noGrp="1"/>
          </p:cNvSpPr>
          <p:nvPr>
            <p:ph type="dt" sz="half" idx="10"/>
          </p:nvPr>
        </p:nvSpPr>
        <p:spPr/>
        <p:txBody>
          <a:bodyPr/>
          <a:lstStyle/>
          <a:p>
            <a:fld id="{1449AA12-8195-4182-A7AC-2E7E59DFBDAF}" type="datetimeFigureOut">
              <a:rPr lang="en-US" smtClean="0"/>
              <a:t>11/21/2022</a:t>
            </a:fld>
            <a:endParaRPr lang="en-US"/>
          </a:p>
        </p:txBody>
      </p:sp>
      <p:sp>
        <p:nvSpPr>
          <p:cNvPr id="6" name="Footer Placeholder 5">
            <a:extLst>
              <a:ext uri="{FF2B5EF4-FFF2-40B4-BE49-F238E27FC236}">
                <a16:creationId xmlns:a16="http://schemas.microsoft.com/office/drawing/2014/main" id="{E705FC94-7915-439A-B937-F02D1BB03A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B69B19-4156-4584-B1DC-4F42F200B915}"/>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DC1B6031-8ABE-F648-8E05-3D08D0D54B53}"/>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DABD855-35E6-BE4F-8B03-FD12DDB32E10}"/>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33237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E1F3B-090C-4BB5-84BE-8ED0FC5981A5}"/>
              </a:ext>
            </a:extLst>
          </p:cNvPr>
          <p:cNvSpPr>
            <a:spLocks noGrp="1"/>
          </p:cNvSpPr>
          <p:nvPr>
            <p:ph type="title"/>
          </p:nvPr>
        </p:nvSpPr>
        <p:spPr>
          <a:xfrm>
            <a:off x="1587711" y="455362"/>
            <a:ext cx="4043436" cy="1584512"/>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397C49E-9426-4B24-B2A7-C54B89DA60A3}"/>
              </a:ext>
            </a:extLst>
          </p:cNvPr>
          <p:cNvSpPr>
            <a:spLocks noGrp="1"/>
          </p:cNvSpPr>
          <p:nvPr>
            <p:ph type="pic" idx="1"/>
          </p:nvPr>
        </p:nvSpPr>
        <p:spPr>
          <a:xfrm>
            <a:off x="6271232" y="565150"/>
            <a:ext cx="5355607" cy="552267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BC7F011-0A5F-44E9-88CD-C95A33351B45}"/>
              </a:ext>
            </a:extLst>
          </p:cNvPr>
          <p:cNvSpPr>
            <a:spLocks noGrp="1"/>
          </p:cNvSpPr>
          <p:nvPr>
            <p:ph type="body" sz="half" idx="2"/>
          </p:nvPr>
        </p:nvSpPr>
        <p:spPr>
          <a:xfrm>
            <a:off x="1587711" y="2039874"/>
            <a:ext cx="4043436" cy="38291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721C85-27BB-4533-A21B-C379FE03A944}"/>
              </a:ext>
            </a:extLst>
          </p:cNvPr>
          <p:cNvSpPr>
            <a:spLocks noGrp="1"/>
          </p:cNvSpPr>
          <p:nvPr>
            <p:ph type="dt" sz="half" idx="10"/>
          </p:nvPr>
        </p:nvSpPr>
        <p:spPr/>
        <p:txBody>
          <a:bodyPr/>
          <a:lstStyle/>
          <a:p>
            <a:fld id="{1449AA12-8195-4182-A7AC-2E7E59DFBDAF}" type="datetimeFigureOut">
              <a:rPr lang="en-US" smtClean="0"/>
              <a:t>11/21/2022</a:t>
            </a:fld>
            <a:endParaRPr lang="en-US"/>
          </a:p>
        </p:txBody>
      </p:sp>
      <p:sp>
        <p:nvSpPr>
          <p:cNvPr id="6" name="Footer Placeholder 5">
            <a:extLst>
              <a:ext uri="{FF2B5EF4-FFF2-40B4-BE49-F238E27FC236}">
                <a16:creationId xmlns:a16="http://schemas.microsoft.com/office/drawing/2014/main" id="{35018850-01F1-4247-9BFD-1DDC5DDDC3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B365A9-4C28-480F-B370-2DFF234B73F7}"/>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920EAFF3-0A84-F84B-90E4-A596F00B3DC2}"/>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8392559-3C15-B249-93C9-B0F7E9E5DDD8}"/>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1414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7ACD69-D2F4-4938-B590-C414049017E0}"/>
              </a:ext>
            </a:extLst>
          </p:cNvPr>
          <p:cNvSpPr>
            <a:spLocks noGrp="1"/>
          </p:cNvSpPr>
          <p:nvPr>
            <p:ph type="title"/>
          </p:nvPr>
        </p:nvSpPr>
        <p:spPr>
          <a:xfrm>
            <a:off x="1587710" y="455362"/>
            <a:ext cx="9486690" cy="155041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2E762BD4-BA0F-4CA4-BAE3-DF2B5087C045}"/>
              </a:ext>
            </a:extLst>
          </p:cNvPr>
          <p:cNvSpPr>
            <a:spLocks noGrp="1"/>
          </p:cNvSpPr>
          <p:nvPr>
            <p:ph type="body" idx="1"/>
          </p:nvPr>
        </p:nvSpPr>
        <p:spPr>
          <a:xfrm>
            <a:off x="1587710" y="2160016"/>
            <a:ext cx="9486690" cy="392615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80B2FEE-249E-42F1-94D8-A8C0759EF471}"/>
              </a:ext>
            </a:extLst>
          </p:cNvPr>
          <p:cNvSpPr>
            <a:spLocks noGrp="1"/>
          </p:cNvSpPr>
          <p:nvPr>
            <p:ph type="dt" sz="half" idx="2"/>
          </p:nvPr>
        </p:nvSpPr>
        <p:spPr>
          <a:xfrm>
            <a:off x="8018632" y="6292850"/>
            <a:ext cx="3094278"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449AA12-8195-4182-A7AC-2E7E59DFBDAF}" type="datetimeFigureOut">
              <a:rPr lang="en-US" smtClean="0"/>
              <a:pPr/>
              <a:t>11/21/2022</a:t>
            </a:fld>
            <a:endParaRPr lang="en-US"/>
          </a:p>
        </p:txBody>
      </p:sp>
      <p:sp>
        <p:nvSpPr>
          <p:cNvPr id="5" name="Footer Placeholder 4">
            <a:extLst>
              <a:ext uri="{FF2B5EF4-FFF2-40B4-BE49-F238E27FC236}">
                <a16:creationId xmlns:a16="http://schemas.microsoft.com/office/drawing/2014/main" id="{8560C617-A890-4920-83B0-143C03349066}"/>
              </a:ext>
            </a:extLst>
          </p:cNvPr>
          <p:cNvSpPr>
            <a:spLocks noGrp="1"/>
          </p:cNvSpPr>
          <p:nvPr>
            <p:ph type="ftr" sz="quarter" idx="3"/>
          </p:nvPr>
        </p:nvSpPr>
        <p:spPr>
          <a:xfrm>
            <a:off x="1587711" y="6292850"/>
            <a:ext cx="4114800" cy="365125"/>
          </a:xfrm>
          <a:prstGeom prst="rect">
            <a:avLst/>
          </a:prstGeom>
        </p:spPr>
        <p:txBody>
          <a:bodyPr vert="horz" lIns="91440" tIns="45720" rIns="91440" bIns="45720" rtlCol="0" anchor="ctr"/>
          <a:lstStyle>
            <a:lvl1pPr algn="l">
              <a:defRPr sz="11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4F1B4F1-B06B-4BBE-BFFF-C0B386E2449E}"/>
              </a:ext>
            </a:extLst>
          </p:cNvPr>
          <p:cNvSpPr>
            <a:spLocks noGrp="1"/>
          </p:cNvSpPr>
          <p:nvPr>
            <p:ph type="sldNum" sz="quarter" idx="4"/>
          </p:nvPr>
        </p:nvSpPr>
        <p:spPr>
          <a:xfrm>
            <a:off x="11149574" y="6292850"/>
            <a:ext cx="813816"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4DFC975-2FD7-44A5-9E78-ECBA46156075}" type="slidenum">
              <a:rPr lang="en-US" smtClean="0"/>
              <a:pPr/>
              <a:t>‹#›</a:t>
            </a:fld>
            <a:endParaRPr lang="en-US"/>
          </a:p>
        </p:txBody>
      </p:sp>
    </p:spTree>
    <p:extLst>
      <p:ext uri="{BB962C8B-B14F-4D97-AF65-F5344CB8AC3E}">
        <p14:creationId xmlns:p14="http://schemas.microsoft.com/office/powerpoint/2010/main" val="376153769"/>
      </p:ext>
    </p:extLst>
  </p:cSld>
  <p:clrMap bg1="dk1" tx1="lt1" bg2="dk2" tx2="lt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78" r:id="rId6"/>
    <p:sldLayoutId id="2147483689" r:id="rId7"/>
    <p:sldLayoutId id="2147483688" r:id="rId8"/>
    <p:sldLayoutId id="2147483687" r:id="rId9"/>
    <p:sldLayoutId id="2147483686" r:id="rId10"/>
    <p:sldLayoutId id="2147483679"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200"/>
        </a:spcBef>
        <a:buClr>
          <a:schemeClr val="accent1"/>
        </a:buClr>
        <a:buFont typeface="Arial" panose="020B0604020202020204" pitchFamily="34" charset="0"/>
        <a:buChar char="•"/>
        <a:defRPr sz="2200" kern="1200">
          <a:solidFill>
            <a:schemeClr val="tx1"/>
          </a:solidFill>
          <a:latin typeface="+mn-lt"/>
          <a:ea typeface="+mn-ea"/>
          <a:cs typeface="+mn-cs"/>
        </a:defRPr>
      </a:lvl1pPr>
      <a:lvl2pPr marL="457200" indent="-228600" algn="l" defTabSz="914400" rtl="0" eaLnBrk="1" latinLnBrk="0" hangingPunct="1">
        <a:lnSpc>
          <a:spcPct val="110000"/>
        </a:lnSpc>
        <a:spcBef>
          <a:spcPts val="600"/>
        </a:spcBef>
        <a:buClr>
          <a:schemeClr val="accent1"/>
        </a:buClr>
        <a:buFont typeface="Arial" panose="020B0604020202020204" pitchFamily="34" charset="0"/>
        <a:buChar char="•"/>
        <a:defRPr sz="1900" kern="1200">
          <a:solidFill>
            <a:schemeClr val="tx1"/>
          </a:solidFill>
          <a:latin typeface="+mn-lt"/>
          <a:ea typeface="+mn-ea"/>
          <a:cs typeface="+mn-cs"/>
        </a:defRPr>
      </a:lvl2pPr>
      <a:lvl3pPr marL="685800" indent="-228600" algn="l" defTabSz="914400" rtl="0" eaLnBrk="1" latinLnBrk="0" hangingPunct="1">
        <a:lnSpc>
          <a:spcPct val="110000"/>
        </a:lnSpc>
        <a:spcBef>
          <a:spcPts val="600"/>
        </a:spcBef>
        <a:buClr>
          <a:schemeClr val="accent1"/>
        </a:buClr>
        <a:buFont typeface="Arial" panose="020B0604020202020204" pitchFamily="34" charset="0"/>
        <a:buChar char="•"/>
        <a:defRPr sz="1700" kern="1200">
          <a:solidFill>
            <a:schemeClr val="tx1"/>
          </a:solidFill>
          <a:latin typeface="+mn-lt"/>
          <a:ea typeface="+mn-ea"/>
          <a:cs typeface="+mn-cs"/>
        </a:defRPr>
      </a:lvl3pPr>
      <a:lvl4pPr marL="914400" indent="-228600" algn="l" defTabSz="914400" rtl="0" eaLnBrk="1" latinLnBrk="0" hangingPunct="1">
        <a:lnSpc>
          <a:spcPct val="110000"/>
        </a:lnSpc>
        <a:spcBef>
          <a:spcPts val="600"/>
        </a:spcBef>
        <a:buClr>
          <a:schemeClr val="accent1"/>
        </a:buClr>
        <a:buFont typeface="Arial" panose="020B0604020202020204" pitchFamily="34" charset="0"/>
        <a:buChar char="•"/>
        <a:defRPr sz="1500" kern="1200">
          <a:solidFill>
            <a:schemeClr val="tx1"/>
          </a:solidFill>
          <a:latin typeface="+mn-lt"/>
          <a:ea typeface="+mn-ea"/>
          <a:cs typeface="+mn-cs"/>
        </a:defRPr>
      </a:lvl4pPr>
      <a:lvl5pPr marL="1143000" indent="-228600" algn="l" defTabSz="914400" rtl="0" eaLnBrk="1" latinLnBrk="0" hangingPunct="1">
        <a:lnSpc>
          <a:spcPct val="110000"/>
        </a:lnSpc>
        <a:spcBef>
          <a:spcPts val="600"/>
        </a:spcBef>
        <a:buClr>
          <a:schemeClr val="accent1"/>
        </a:buClr>
        <a:buFont typeface="Arial" panose="020B0604020202020204" pitchFamily="34" charset="0"/>
        <a:buChar char="•"/>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haveyoursay.qualifications.wal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8F843D-1C1B-C740-AC27-E3238D0F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a:extLst>
              <a:ext uri="{FF2B5EF4-FFF2-40B4-BE49-F238E27FC236}">
                <a16:creationId xmlns:a16="http://schemas.microsoft.com/office/drawing/2014/main" id="{C9A3F2B3-DEE1-AFCC-97EF-5F966B887977}"/>
              </a:ext>
            </a:extLst>
          </p:cNvPr>
          <p:cNvPicPr>
            <a:picLocks noChangeAspect="1"/>
          </p:cNvPicPr>
          <p:nvPr/>
        </p:nvPicPr>
        <p:blipFill rotWithShape="1">
          <a:blip r:embed="rId2"/>
          <a:srcRect t="7973" r="-1" b="7736"/>
          <a:stretch/>
        </p:blipFill>
        <p:spPr>
          <a:xfrm>
            <a:off x="3048" y="10"/>
            <a:ext cx="12188952" cy="6857990"/>
          </a:xfrm>
          <a:prstGeom prst="rect">
            <a:avLst/>
          </a:prstGeom>
        </p:spPr>
      </p:pic>
      <p:sp>
        <p:nvSpPr>
          <p:cNvPr id="12" name="Rectangle">
            <a:extLst>
              <a:ext uri="{FF2B5EF4-FFF2-40B4-BE49-F238E27FC236}">
                <a16:creationId xmlns:a16="http://schemas.microsoft.com/office/drawing/2014/main" id="{9F0EA5A9-0D12-3644-BBEC-6D9D192EB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7551978" cy="6858001"/>
          </a:xfrm>
          <a:prstGeom prst="rect">
            <a:avLst/>
          </a:prstGeom>
          <a:solidFill>
            <a:schemeClr val="bg1">
              <a:alpha val="85000"/>
            </a:schemeClr>
          </a:solidFill>
          <a:ln w="12700">
            <a:miter lim="400000"/>
          </a:ln>
        </p:spPr>
        <p:txBody>
          <a:bodyPr lIns="50800" tIns="50800" rIns="50800" bIns="50800" anchor="ctr"/>
          <a:lstStyle/>
          <a:p>
            <a:pPr algn="ctr" defTabSz="457200"/>
            <a:endParaRPr sz="2600" cap="all" dirty="0">
              <a:solidFill>
                <a:srgbClr val="FFFFFF"/>
              </a:solidFill>
              <a:sym typeface="Avenir Next"/>
            </a:endParaRPr>
          </a:p>
        </p:txBody>
      </p:sp>
      <p:sp>
        <p:nvSpPr>
          <p:cNvPr id="14" name="Rectangle 13">
            <a:extLst>
              <a:ext uri="{FF2B5EF4-FFF2-40B4-BE49-F238E27FC236}">
                <a16:creationId xmlns:a16="http://schemas.microsoft.com/office/drawing/2014/main" id="{A21C8291-E3D5-4240-8FF4-E5213CBCC4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080" y="1375495"/>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6" name="Rectangle 15">
            <a:extLst>
              <a:ext uri="{FF2B5EF4-FFF2-40B4-BE49-F238E27FC236}">
                <a16:creationId xmlns:a16="http://schemas.microsoft.com/office/drawing/2014/main" id="{08B44AFE-C181-7047-8CC9-CA00BD385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079" y="0"/>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2777623D-041C-8D93-AFB1-1275FA1A3621}"/>
              </a:ext>
            </a:extLst>
          </p:cNvPr>
          <p:cNvSpPr>
            <a:spLocks noGrp="1"/>
          </p:cNvSpPr>
          <p:nvPr>
            <p:ph type="ctrTitle"/>
          </p:nvPr>
        </p:nvSpPr>
        <p:spPr>
          <a:xfrm>
            <a:off x="561865" y="1247140"/>
            <a:ext cx="6404554" cy="3450844"/>
          </a:xfrm>
        </p:spPr>
        <p:txBody>
          <a:bodyPr>
            <a:normAutofit/>
          </a:bodyPr>
          <a:lstStyle/>
          <a:p>
            <a:r>
              <a:rPr lang="en-GB" b="1" dirty="0"/>
              <a:t>CES briefing for Catholic SACRE representatives</a:t>
            </a:r>
          </a:p>
        </p:txBody>
      </p:sp>
      <p:sp>
        <p:nvSpPr>
          <p:cNvPr id="5" name="Subtitle 4">
            <a:extLst>
              <a:ext uri="{FF2B5EF4-FFF2-40B4-BE49-F238E27FC236}">
                <a16:creationId xmlns:a16="http://schemas.microsoft.com/office/drawing/2014/main" id="{74FEAC71-BEA3-0CA6-E3A9-BBA15A11DF3E}"/>
              </a:ext>
            </a:extLst>
          </p:cNvPr>
          <p:cNvSpPr>
            <a:spLocks noGrp="1"/>
          </p:cNvSpPr>
          <p:nvPr>
            <p:ph type="subTitle" idx="1"/>
          </p:nvPr>
        </p:nvSpPr>
        <p:spPr>
          <a:xfrm>
            <a:off x="561864" y="4818126"/>
            <a:ext cx="6404555" cy="1268984"/>
          </a:xfrm>
        </p:spPr>
        <p:txBody>
          <a:bodyPr>
            <a:normAutofit/>
          </a:bodyPr>
          <a:lstStyle/>
          <a:p>
            <a:r>
              <a:rPr lang="en-GB" dirty="0"/>
              <a:t>17</a:t>
            </a:r>
            <a:r>
              <a:rPr lang="en-GB" baseline="30000" dirty="0"/>
              <a:t>th</a:t>
            </a:r>
            <a:r>
              <a:rPr lang="en-GB" dirty="0"/>
              <a:t> November 2022</a:t>
            </a:r>
          </a:p>
        </p:txBody>
      </p:sp>
    </p:spTree>
    <p:extLst>
      <p:ext uri="{BB962C8B-B14F-4D97-AF65-F5344CB8AC3E}">
        <p14:creationId xmlns:p14="http://schemas.microsoft.com/office/powerpoint/2010/main" val="177883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394FE-E28A-EF63-C335-F3C834B62C76}"/>
              </a:ext>
            </a:extLst>
          </p:cNvPr>
          <p:cNvSpPr>
            <a:spLocks noGrp="1"/>
          </p:cNvSpPr>
          <p:nvPr>
            <p:ph type="title"/>
          </p:nvPr>
        </p:nvSpPr>
        <p:spPr/>
        <p:txBody>
          <a:bodyPr/>
          <a:lstStyle/>
          <a:p>
            <a:r>
              <a:rPr lang="en-GB" dirty="0"/>
              <a:t>Have Your Say</a:t>
            </a:r>
          </a:p>
        </p:txBody>
      </p:sp>
      <p:sp>
        <p:nvSpPr>
          <p:cNvPr id="3" name="Content Placeholder 2">
            <a:extLst>
              <a:ext uri="{FF2B5EF4-FFF2-40B4-BE49-F238E27FC236}">
                <a16:creationId xmlns:a16="http://schemas.microsoft.com/office/drawing/2014/main" id="{5C5934F1-43BE-BB03-5CD1-0FFD9DF8C201}"/>
              </a:ext>
            </a:extLst>
          </p:cNvPr>
          <p:cNvSpPr>
            <a:spLocks noGrp="1"/>
          </p:cNvSpPr>
          <p:nvPr>
            <p:ph idx="1"/>
          </p:nvPr>
        </p:nvSpPr>
        <p:spPr/>
        <p:txBody>
          <a:bodyPr/>
          <a:lstStyle/>
          <a:p>
            <a:r>
              <a:rPr lang="en-GB" sz="1800" u="sng" dirty="0">
                <a:solidFill>
                  <a:srgbClr val="0563C1"/>
                </a:solidFill>
                <a:effectLst/>
                <a:latin typeface="Segoe UI" panose="020B0502040204020203" pitchFamily="34" charset="0"/>
                <a:ea typeface="Calibri" panose="020F0502020204030204" pitchFamily="34" charset="0"/>
                <a:hlinkClick r:id="rId2"/>
              </a:rPr>
              <a:t>Have your say - Qualifications Wales</a:t>
            </a:r>
            <a:endParaRPr lang="en-GB" sz="1800" u="sng" dirty="0">
              <a:solidFill>
                <a:srgbClr val="0563C1"/>
              </a:solidFill>
              <a:effectLst/>
              <a:latin typeface="Segoe UI" panose="020B0502040204020203" pitchFamily="34" charset="0"/>
              <a:ea typeface="Calibri" panose="020F0502020204030204" pitchFamily="34" charset="0"/>
            </a:endParaRPr>
          </a:p>
          <a:p>
            <a:r>
              <a:rPr lang="en-GB" sz="1800" dirty="0">
                <a:solidFill>
                  <a:srgbClr val="0563C1"/>
                </a:solidFill>
                <a:latin typeface="Segoe UI" panose="020B0502040204020203" pitchFamily="34" charset="0"/>
              </a:rPr>
              <a:t>Qualifications Wales –RS GCSE consultation open until 14</a:t>
            </a:r>
            <a:r>
              <a:rPr lang="en-GB" sz="1800" baseline="30000" dirty="0">
                <a:solidFill>
                  <a:srgbClr val="0563C1"/>
                </a:solidFill>
                <a:latin typeface="Segoe UI" panose="020B0502040204020203" pitchFamily="34" charset="0"/>
              </a:rPr>
              <a:t>th</a:t>
            </a:r>
            <a:r>
              <a:rPr lang="en-GB" sz="1800" dirty="0">
                <a:solidFill>
                  <a:srgbClr val="0563C1"/>
                </a:solidFill>
                <a:latin typeface="Segoe UI" panose="020B0502040204020203" pitchFamily="34" charset="0"/>
              </a:rPr>
              <a:t> December</a:t>
            </a:r>
          </a:p>
          <a:p>
            <a:r>
              <a:rPr lang="en-GB" sz="1800" dirty="0">
                <a:solidFill>
                  <a:srgbClr val="0563C1"/>
                </a:solidFill>
                <a:latin typeface="Segoe UI" panose="020B0502040204020203" pitchFamily="34" charset="0"/>
              </a:rPr>
              <a:t>Register to access the online consultation form</a:t>
            </a:r>
          </a:p>
          <a:p>
            <a:r>
              <a:rPr lang="en-GB" sz="1800" dirty="0">
                <a:solidFill>
                  <a:srgbClr val="0563C1"/>
                </a:solidFill>
                <a:latin typeface="Segoe UI" panose="020B0502040204020203" pitchFamily="34" charset="0"/>
              </a:rPr>
              <a:t>Humanities – Religious Studies</a:t>
            </a:r>
          </a:p>
          <a:p>
            <a:r>
              <a:rPr lang="en-GB" sz="1800" dirty="0">
                <a:solidFill>
                  <a:srgbClr val="0563C1"/>
                </a:solidFill>
                <a:latin typeface="Segoe UI" panose="020B0502040204020203" pitchFamily="34" charset="0"/>
              </a:rPr>
              <a:t>Catholic perspective not necessarily represented in more general responses</a:t>
            </a:r>
          </a:p>
          <a:p>
            <a:r>
              <a:rPr lang="en-GB" sz="1800" dirty="0">
                <a:solidFill>
                  <a:srgbClr val="0563C1"/>
                </a:solidFill>
                <a:latin typeface="Segoe UI" panose="020B0502040204020203" pitchFamily="34" charset="0"/>
              </a:rPr>
              <a:t>Question by question- key points CES will be making as a guide you may want to use</a:t>
            </a:r>
            <a:endParaRPr lang="en-GB" dirty="0"/>
          </a:p>
        </p:txBody>
      </p:sp>
    </p:spTree>
    <p:extLst>
      <p:ext uri="{BB962C8B-B14F-4D97-AF65-F5344CB8AC3E}">
        <p14:creationId xmlns:p14="http://schemas.microsoft.com/office/powerpoint/2010/main" val="1088955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CC95119-6D9D-3542-9E0E-4171B33DC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FC92F19-7317-314C-81B7-43B8B687F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55DE48-580B-D969-0FE3-ADA481648CDD}"/>
              </a:ext>
            </a:extLst>
          </p:cNvPr>
          <p:cNvSpPr>
            <a:spLocks noGrp="1"/>
          </p:cNvSpPr>
          <p:nvPr>
            <p:ph type="title" idx="4294967295"/>
          </p:nvPr>
        </p:nvSpPr>
        <p:spPr>
          <a:xfrm>
            <a:off x="1117601" y="455363"/>
            <a:ext cx="7846501" cy="1190558"/>
          </a:xfrm>
        </p:spPr>
        <p:txBody>
          <a:bodyPr vert="horz" lIns="91440" tIns="45720" rIns="91440" bIns="45720" rtlCol="0" anchor="t">
            <a:normAutofit fontScale="90000"/>
          </a:bodyPr>
          <a:lstStyle/>
          <a:p>
            <a:pPr>
              <a:lnSpc>
                <a:spcPct val="90000"/>
              </a:lnSpc>
            </a:pPr>
            <a:r>
              <a:rPr lang="en-US" sz="2100" b="1" kern="1200" dirty="0">
                <a:solidFill>
                  <a:schemeClr val="tx1"/>
                </a:solidFill>
                <a:latin typeface="+mj-lt"/>
                <a:ea typeface="+mj-ea"/>
                <a:cs typeface="+mj-cs"/>
              </a:rPr>
              <a:t>Question 1</a:t>
            </a:r>
            <a:br>
              <a:rPr lang="en-US" sz="2100" b="1" kern="1200" dirty="0">
                <a:solidFill>
                  <a:schemeClr val="tx1"/>
                </a:solidFill>
                <a:latin typeface="+mj-lt"/>
                <a:ea typeface="+mj-ea"/>
                <a:cs typeface="+mj-cs"/>
              </a:rPr>
            </a:br>
            <a:r>
              <a:rPr lang="en-US" sz="2100" b="1" kern="1200" dirty="0">
                <a:solidFill>
                  <a:schemeClr val="tx1"/>
                </a:solidFill>
                <a:latin typeface="+mj-lt"/>
                <a:ea typeface="+mj-ea"/>
                <a:cs typeface="+mj-cs"/>
              </a:rPr>
              <a:t>To what extent do you agree or disagree with the proposed design supports the curriculum for Wales?  DISAGREE</a:t>
            </a:r>
            <a:br>
              <a:rPr lang="en-US" sz="2100" b="1" kern="1200" dirty="0">
                <a:solidFill>
                  <a:schemeClr val="tx1"/>
                </a:solidFill>
                <a:latin typeface="+mj-lt"/>
                <a:ea typeface="+mj-ea"/>
                <a:cs typeface="+mj-cs"/>
              </a:rPr>
            </a:br>
            <a:endParaRPr lang="en-US" sz="2100" b="1" kern="1200" dirty="0">
              <a:solidFill>
                <a:schemeClr val="tx1"/>
              </a:solidFill>
              <a:latin typeface="+mj-lt"/>
              <a:ea typeface="+mj-ea"/>
              <a:cs typeface="+mj-cs"/>
            </a:endParaRPr>
          </a:p>
        </p:txBody>
      </p:sp>
      <p:sp>
        <p:nvSpPr>
          <p:cNvPr id="12" name="TextBox 11">
            <a:extLst>
              <a:ext uri="{FF2B5EF4-FFF2-40B4-BE49-F238E27FC236}">
                <a16:creationId xmlns:a16="http://schemas.microsoft.com/office/drawing/2014/main" id="{F2073B05-53D6-EC23-7DF9-10F9DA5C3329}"/>
              </a:ext>
            </a:extLst>
          </p:cNvPr>
          <p:cNvSpPr txBox="1"/>
          <p:nvPr/>
        </p:nvSpPr>
        <p:spPr>
          <a:xfrm>
            <a:off x="565150" y="2211072"/>
            <a:ext cx="9683031" cy="3875095"/>
          </a:xfrm>
          <a:prstGeom prst="rect">
            <a:avLst/>
          </a:prstGeom>
        </p:spPr>
        <p:txBody>
          <a:bodyPr vert="horz" lIns="91440" tIns="45720" rIns="91440" bIns="45720" rtlCol="0">
            <a:normAutofit/>
          </a:bodyPr>
          <a:lstStyle/>
          <a:p>
            <a:pPr marL="285750" indent="-285750" defTabSz="914400">
              <a:lnSpc>
                <a:spcPct val="110000"/>
              </a:lnSpc>
              <a:spcAft>
                <a:spcPts val="600"/>
              </a:spcAft>
              <a:buClr>
                <a:schemeClr val="accent1"/>
              </a:buClr>
              <a:buFont typeface="Arial" panose="020B0604020202020204" pitchFamily="34" charset="0"/>
              <a:buChar char="•"/>
            </a:pPr>
            <a:r>
              <a:rPr lang="en-US" dirty="0">
                <a:effectLst/>
                <a:latin typeface="Calibri" panose="020F0502020204030204" pitchFamily="34" charset="0"/>
                <a:cs typeface="Calibri" panose="020F0502020204030204" pitchFamily="34" charset="0"/>
              </a:rPr>
              <a:t>General point- </a:t>
            </a:r>
            <a:r>
              <a:rPr lang="en-US" dirty="0">
                <a:latin typeface="Calibri" panose="020F0502020204030204" pitchFamily="34" charset="0"/>
                <a:cs typeface="Calibri" panose="020F0502020204030204" pitchFamily="34" charset="0"/>
              </a:rPr>
              <a:t>uses the language of the curriculum for Wales but does not support some of the key principles.</a:t>
            </a:r>
          </a:p>
          <a:p>
            <a:pPr marL="285750" indent="-285750" defTabSz="914400">
              <a:lnSpc>
                <a:spcPct val="110000"/>
              </a:lnSpc>
              <a:spcAft>
                <a:spcPts val="600"/>
              </a:spcAft>
              <a:buClr>
                <a:schemeClr val="accent1"/>
              </a:buClr>
              <a:buFont typeface="Arial" panose="020B0604020202020204" pitchFamily="34" charset="0"/>
              <a:buChar char="•"/>
            </a:pPr>
            <a:r>
              <a:rPr lang="en-US" dirty="0">
                <a:effectLst/>
                <a:latin typeface="Calibri" panose="020F0502020204030204" pitchFamily="34" charset="0"/>
                <a:cs typeface="Calibri" panose="020F0502020204030204" pitchFamily="34" charset="0"/>
              </a:rPr>
              <a:t>Welcome that they have retained the title RS, but the thematic study of religions  is not religious studies; it is an issues-based curriculum</a:t>
            </a:r>
            <a:r>
              <a:rPr lang="en-US" dirty="0">
                <a:effectLst/>
              </a:rPr>
              <a:t>. </a:t>
            </a:r>
          </a:p>
        </p:txBody>
      </p:sp>
      <p:sp>
        <p:nvSpPr>
          <p:cNvPr id="23" name="Rectangle 22">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21301" y="565153"/>
            <a:ext cx="2770699"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90007" y="1"/>
            <a:ext cx="2201993"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88D2AE6B-EF71-EBE8-087A-7B7D2CD73321}"/>
              </a:ext>
            </a:extLst>
          </p:cNvPr>
          <p:cNvSpPr txBox="1"/>
          <p:nvPr/>
        </p:nvSpPr>
        <p:spPr>
          <a:xfrm>
            <a:off x="274320" y="3429000"/>
            <a:ext cx="11087099" cy="2585323"/>
          </a:xfrm>
          <a:prstGeom prst="rect">
            <a:avLst/>
          </a:prstGeom>
          <a:noFill/>
        </p:spPr>
        <p:txBody>
          <a:bodyPr wrap="square">
            <a:spAutoFit/>
          </a:bodyPr>
          <a:lstStyle/>
          <a:p>
            <a:pPr marL="742950" indent="-285750">
              <a:buFont typeface="Arial" panose="020B0604020202020204" pitchFamily="34" charset="0"/>
              <a:buChar char="•"/>
            </a:pPr>
            <a:r>
              <a:rPr lang="en-GB" dirty="0">
                <a:latin typeface="Calibri" panose="020F0502020204030204" pitchFamily="34" charset="0"/>
                <a:ea typeface="Calibri" panose="020F0502020204030204" pitchFamily="34" charset="0"/>
              </a:rPr>
              <a:t>W</a:t>
            </a:r>
            <a:r>
              <a:rPr lang="en-GB" sz="1800" dirty="0">
                <a:effectLst/>
                <a:latin typeface="Calibri" panose="020F0502020204030204" pitchFamily="34" charset="0"/>
                <a:ea typeface="Calibri" panose="020F0502020204030204" pitchFamily="34" charset="0"/>
              </a:rPr>
              <a:t>e question whether a revised WJEC exam in line with the proposal would offer the same academic rigor as the present GCSE-does not develop depth of understanding.</a:t>
            </a:r>
          </a:p>
          <a:p>
            <a:pPr marL="742950" indent="-285750">
              <a:buFont typeface="Arial" panose="020B0604020202020204" pitchFamily="34" charset="0"/>
              <a:buChar char="•"/>
            </a:pPr>
            <a:r>
              <a:rPr lang="en-GB" sz="1800" dirty="0">
                <a:effectLst/>
                <a:latin typeface="Calibri" panose="020F0502020204030204" pitchFamily="34" charset="0"/>
                <a:ea typeface="Times New Roman" panose="02020603050405020304" pitchFamily="18" charset="0"/>
              </a:rPr>
              <a:t> In addition, the proposed qualification does not seem to prepare for the current A level. This would have a negative impact on those wishing to study RS at A level and may affect quality / numbers for recruitment of teachers of RE in the future.</a:t>
            </a:r>
          </a:p>
          <a:p>
            <a:pPr marL="742950" indent="-285750">
              <a:buFont typeface="Arial" panose="020B0604020202020204" pitchFamily="34" charset="0"/>
              <a:buChar char="•"/>
            </a:pPr>
            <a:r>
              <a:rPr lang="en-GB" sz="1800" dirty="0">
                <a:effectLst/>
                <a:latin typeface="Calibri" panose="020F0502020204030204" pitchFamily="34" charset="0"/>
                <a:ea typeface="Times New Roman" panose="02020603050405020304" pitchFamily="18" charset="0"/>
              </a:rPr>
              <a:t> </a:t>
            </a:r>
            <a:r>
              <a:rPr lang="en-GB" sz="1800" dirty="0">
                <a:effectLst/>
                <a:latin typeface="Calibri" panose="020F0502020204030204" pitchFamily="34" charset="0"/>
                <a:ea typeface="Calibri" panose="020F0502020204030204" pitchFamily="34" charset="0"/>
              </a:rPr>
              <a:t>There is also a lack of clarity as to how the new qualification will meet the needs of Catholic learners in Catholic schools as it does under the present examination. Currently there is a specific paper which allows learners in Catholic schools to develop their knowledge in line with the Religious Education Directory (RED).</a:t>
            </a:r>
          </a:p>
          <a:p>
            <a:pPr marL="742950" indent="-285750">
              <a:buFont typeface="Arial" panose="020B0604020202020204" pitchFamily="34" charset="0"/>
              <a:buChar char="•"/>
            </a:pPr>
            <a:r>
              <a:rPr lang="en-GB" dirty="0">
                <a:latin typeface="Calibri" panose="020F0502020204030204" pitchFamily="34" charset="0"/>
                <a:ea typeface="Times New Roman" panose="02020603050405020304" pitchFamily="18" charset="0"/>
              </a:rPr>
              <a:t>The sole focus on Humanism as an area of study of alternative views is not balanced.</a:t>
            </a:r>
            <a:endParaRPr lang="en-GB" sz="1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174209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BA405-6D86-667D-9109-B01A197C8B72}"/>
              </a:ext>
            </a:extLst>
          </p:cNvPr>
          <p:cNvSpPr>
            <a:spLocks noGrp="1"/>
          </p:cNvSpPr>
          <p:nvPr>
            <p:ph type="title"/>
          </p:nvPr>
        </p:nvSpPr>
        <p:spPr>
          <a:xfrm>
            <a:off x="1352655" y="214766"/>
            <a:ext cx="9486690" cy="1114131"/>
          </a:xfrm>
        </p:spPr>
        <p:txBody>
          <a:bodyPr>
            <a:normAutofit/>
          </a:bodyPr>
          <a:lstStyle/>
          <a:p>
            <a:r>
              <a:rPr lang="en-GB" sz="2400" dirty="0"/>
              <a:t>Question 2 : </a:t>
            </a:r>
            <a:r>
              <a:rPr lang="en-GB" sz="2400" b="1" dirty="0">
                <a:effectLst/>
                <a:latin typeface="Calibri" panose="020F0502020204030204" pitchFamily="34" charset="0"/>
                <a:ea typeface="Calibri" panose="020F0502020204030204" pitchFamily="34" charset="0"/>
              </a:rPr>
              <a:t>To what extent do you agree/disagree with the proposed purposes and aims of GCSE RS? AGREE</a:t>
            </a:r>
            <a:endParaRPr lang="en-GB" sz="2400" dirty="0"/>
          </a:p>
        </p:txBody>
      </p:sp>
      <p:sp>
        <p:nvSpPr>
          <p:cNvPr id="3" name="Content Placeholder 2">
            <a:extLst>
              <a:ext uri="{FF2B5EF4-FFF2-40B4-BE49-F238E27FC236}">
                <a16:creationId xmlns:a16="http://schemas.microsoft.com/office/drawing/2014/main" id="{3E418B20-5C25-0177-83D7-11780CFA25B1}"/>
              </a:ext>
            </a:extLst>
          </p:cNvPr>
          <p:cNvSpPr>
            <a:spLocks noGrp="1"/>
          </p:cNvSpPr>
          <p:nvPr>
            <p:ph idx="1"/>
          </p:nvPr>
        </p:nvSpPr>
        <p:spPr>
          <a:xfrm>
            <a:off x="1587710" y="1392072"/>
            <a:ext cx="9486690" cy="4694096"/>
          </a:xfrm>
        </p:spPr>
        <p:txBody>
          <a:bodyPr>
            <a:normAutofit lnSpcReduction="10000"/>
          </a:bodyPr>
          <a:lstStyle/>
          <a:p>
            <a:r>
              <a:rPr lang="en-GB" sz="1800" dirty="0">
                <a:effectLst/>
                <a:latin typeface="Calibri" panose="020F0502020204030204" pitchFamily="34" charset="0"/>
                <a:ea typeface="Times New Roman" panose="02020603050405020304" pitchFamily="18" charset="0"/>
              </a:rPr>
              <a:t>We agree with the aim to encourage religious literacy as well as knowledge and engagement with other views and moral issues. </a:t>
            </a:r>
            <a:endParaRPr lang="en-GB" sz="1800" dirty="0">
              <a:effectLst/>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Times New Roman" panose="02020603050405020304" pitchFamily="18" charset="0"/>
              </a:rPr>
              <a:t>We agree that through the study of RS learners should develop a sense of the impact on local, national and global events as well as the environment. It is important that learners come to appreciate a sense of living religions.</a:t>
            </a:r>
            <a:endParaRPr lang="en-GB" sz="1800" dirty="0">
              <a:effectLst/>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Times New Roman" panose="02020603050405020304" pitchFamily="18" charset="0"/>
              </a:rPr>
              <a:t>We agree with that the study of GCSE RS should develop critical thinking and transferable skills. We agree that RS GCSE should develop learning at 3-14 and help learners to make progress with the four purposes.</a:t>
            </a:r>
          </a:p>
          <a:p>
            <a:r>
              <a:rPr lang="en-GB" sz="1800" dirty="0">
                <a:effectLst/>
                <a:latin typeface="Calibri" panose="020F0502020204030204" pitchFamily="34" charset="0"/>
                <a:ea typeface="Calibri" panose="020F0502020204030204" pitchFamily="34" charset="0"/>
              </a:rPr>
              <a:t>We agree that there should be flexibility for schools to design a curriculum that suits the needs of their learners. We would hope that this flexibility would allow Catholic schools to offer GCSE courses that build on the RE Directory and serve the needs of their pupils by enriching their knowledge of (Catholic) Christianity while developing critical thinking, considering ethics and inspiring curiosity. </a:t>
            </a:r>
          </a:p>
          <a:p>
            <a:pPr marL="0" indent="0">
              <a:buNone/>
            </a:pPr>
            <a:r>
              <a:rPr lang="en-GB" sz="1800" b="1" dirty="0">
                <a:effectLst/>
                <a:latin typeface="Calibri" panose="020F050202020403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pPr lvl="1"/>
            <a:endParaRPr lang="en-GB" dirty="0"/>
          </a:p>
        </p:txBody>
      </p:sp>
    </p:spTree>
    <p:extLst>
      <p:ext uri="{BB962C8B-B14F-4D97-AF65-F5344CB8AC3E}">
        <p14:creationId xmlns:p14="http://schemas.microsoft.com/office/powerpoint/2010/main" val="4283200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81BA7-BFB6-EB95-0EEB-2158BF9DF8B1}"/>
              </a:ext>
            </a:extLst>
          </p:cNvPr>
          <p:cNvSpPr>
            <a:spLocks noGrp="1"/>
          </p:cNvSpPr>
          <p:nvPr>
            <p:ph type="title"/>
          </p:nvPr>
        </p:nvSpPr>
        <p:spPr>
          <a:xfrm>
            <a:off x="1587710" y="455363"/>
            <a:ext cx="9486690" cy="1141426"/>
          </a:xfrm>
        </p:spPr>
        <p:txBody>
          <a:bodyPr>
            <a:normAutofit fontScale="90000"/>
          </a:bodyPr>
          <a:lstStyle/>
          <a:p>
            <a:r>
              <a:rPr lang="en-GB" sz="3100" dirty="0"/>
              <a:t>QUESTION 3</a:t>
            </a:r>
            <a:r>
              <a:rPr lang="en-GB" sz="3100" b="1" dirty="0">
                <a:effectLst/>
                <a:latin typeface="Calibri" panose="020F0502020204030204" pitchFamily="34" charset="0"/>
                <a:ea typeface="Calibri" panose="020F0502020204030204" pitchFamily="34" charset="0"/>
              </a:rPr>
              <a:t>.To what extent do you agree/ disagree with the proposed content of GCSE RS? DISAGREE</a:t>
            </a:r>
            <a:br>
              <a:rPr lang="en-GB" sz="1800" dirty="0">
                <a:effectLst/>
                <a:latin typeface="Calibri" panose="020F0502020204030204" pitchFamily="34" charset="0"/>
                <a:ea typeface="Calibri" panose="020F0502020204030204" pitchFamily="34" charset="0"/>
              </a:rPr>
            </a:br>
            <a:endParaRPr lang="en-GB" dirty="0"/>
          </a:p>
        </p:txBody>
      </p:sp>
      <p:sp>
        <p:nvSpPr>
          <p:cNvPr id="3" name="Content Placeholder 2">
            <a:extLst>
              <a:ext uri="{FF2B5EF4-FFF2-40B4-BE49-F238E27FC236}">
                <a16:creationId xmlns:a16="http://schemas.microsoft.com/office/drawing/2014/main" id="{06841BB5-84F6-493C-D85B-BD1C58479F82}"/>
              </a:ext>
            </a:extLst>
          </p:cNvPr>
          <p:cNvSpPr>
            <a:spLocks noGrp="1"/>
          </p:cNvSpPr>
          <p:nvPr>
            <p:ph idx="1"/>
          </p:nvPr>
        </p:nvSpPr>
        <p:spPr>
          <a:xfrm>
            <a:off x="1587710" y="1815152"/>
            <a:ext cx="9486690" cy="4271016"/>
          </a:xfrm>
        </p:spPr>
        <p:txBody>
          <a:bodyPr/>
          <a:lstStyle/>
          <a:p>
            <a:r>
              <a:rPr lang="en-GB" sz="1800" dirty="0">
                <a:latin typeface="Calibri" panose="020F0502020204030204" pitchFamily="34" charset="0"/>
                <a:ea typeface="Calibri" panose="020F0502020204030204" pitchFamily="34" charset="0"/>
              </a:rPr>
              <a:t>T</a:t>
            </a:r>
            <a:r>
              <a:rPr lang="en-GB" sz="1800" dirty="0">
                <a:effectLst/>
                <a:latin typeface="Calibri" panose="020F0502020204030204" pitchFamily="34" charset="0"/>
                <a:ea typeface="Calibri" panose="020F0502020204030204" pitchFamily="34" charset="0"/>
              </a:rPr>
              <a:t>he proposal  provides a list from which schools can select other religions or non-religious philosophical convictions. The list provided covers the main world religions but only mentions Humanism i.e., one conviction rather than a range. This is not pluralistic as it seems to suggest to schools that Humanism is the only non-religious philosophical conviction that has validity. </a:t>
            </a:r>
          </a:p>
          <a:p>
            <a:r>
              <a:rPr lang="en-GB" sz="1800" dirty="0">
                <a:latin typeface="Calibri" panose="020F0502020204030204" pitchFamily="34" charset="0"/>
                <a:ea typeface="Times New Roman" panose="02020603050405020304" pitchFamily="18" charset="0"/>
              </a:rPr>
              <a:t>Despite assurances given in webinars, it is difficult to see how Catholic schools will have the flexibility </a:t>
            </a:r>
            <a:r>
              <a:rPr lang="en-GB" sz="1800" dirty="0">
                <a:effectLst/>
                <a:latin typeface="Calibri" panose="020F0502020204030204" pitchFamily="34" charset="0"/>
                <a:ea typeface="Times New Roman" panose="02020603050405020304" pitchFamily="18" charset="0"/>
              </a:rPr>
              <a:t>to maintain the access to a Catholic paper as the WJEC provides currently.</a:t>
            </a:r>
          </a:p>
          <a:p>
            <a:r>
              <a:rPr lang="en-GB" sz="1800" dirty="0">
                <a:latin typeface="Calibri" panose="020F0502020204030204" pitchFamily="34" charset="0"/>
                <a:ea typeface="Calibri" panose="020F0502020204030204" pitchFamily="34" charset="0"/>
              </a:rPr>
              <a:t>What is the availability of schools to go to English boards if the issue of the Catholic paper is not addressed so that learners will be able to continue their in-depth study of the tenets of the faith?</a:t>
            </a:r>
            <a:endParaRPr lang="en-GB" sz="1800" dirty="0">
              <a:effectLst/>
              <a:latin typeface="Calibri" panose="020F0502020204030204" pitchFamily="34" charset="0"/>
              <a:ea typeface="Calibri" panose="020F0502020204030204" pitchFamily="34" charset="0"/>
            </a:endParaRPr>
          </a:p>
          <a:p>
            <a:endParaRPr lang="en-GB" sz="1800" dirty="0">
              <a:effectLst/>
              <a:latin typeface="Calibri" panose="020F0502020204030204" pitchFamily="34" charset="0"/>
              <a:ea typeface="Calibri" panose="020F0502020204030204" pitchFamily="34" charset="0"/>
            </a:endParaRPr>
          </a:p>
          <a:p>
            <a:endParaRPr lang="en-GB" dirty="0"/>
          </a:p>
        </p:txBody>
      </p:sp>
    </p:spTree>
    <p:extLst>
      <p:ext uri="{BB962C8B-B14F-4D97-AF65-F5344CB8AC3E}">
        <p14:creationId xmlns:p14="http://schemas.microsoft.com/office/powerpoint/2010/main" val="3054424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701EA-927D-258C-895C-4CD8B7C07EE6}"/>
              </a:ext>
            </a:extLst>
          </p:cNvPr>
          <p:cNvSpPr>
            <a:spLocks noGrp="1"/>
          </p:cNvSpPr>
          <p:nvPr>
            <p:ph type="title"/>
          </p:nvPr>
        </p:nvSpPr>
        <p:spPr/>
        <p:txBody>
          <a:bodyPr>
            <a:normAutofit/>
          </a:bodyPr>
          <a:lstStyle/>
          <a:p>
            <a:r>
              <a:rPr lang="en-GB" sz="2400" dirty="0"/>
              <a:t>Question 4: </a:t>
            </a:r>
            <a:r>
              <a:rPr lang="en-GB" sz="2400" b="1" dirty="0">
                <a:effectLst/>
                <a:latin typeface="Calibri" panose="020F0502020204030204" pitchFamily="34" charset="0"/>
                <a:ea typeface="Times New Roman" panose="02020603050405020304" pitchFamily="18" charset="0"/>
              </a:rPr>
              <a:t>To what extent do you agree/disagree with the proposed assessment arrangements including the use of digital technology? DISAGREE</a:t>
            </a:r>
            <a:endParaRPr lang="en-GB" sz="2400" dirty="0"/>
          </a:p>
        </p:txBody>
      </p:sp>
      <p:sp>
        <p:nvSpPr>
          <p:cNvPr id="3" name="Content Placeholder 2">
            <a:extLst>
              <a:ext uri="{FF2B5EF4-FFF2-40B4-BE49-F238E27FC236}">
                <a16:creationId xmlns:a16="http://schemas.microsoft.com/office/drawing/2014/main" id="{59FFBAF0-E755-04AF-AC02-F64C82491C70}"/>
              </a:ext>
            </a:extLst>
          </p:cNvPr>
          <p:cNvSpPr>
            <a:spLocks noGrp="1"/>
          </p:cNvSpPr>
          <p:nvPr>
            <p:ph idx="1"/>
          </p:nvPr>
        </p:nvSpPr>
        <p:spPr>
          <a:xfrm>
            <a:off x="1587710" y="1742536"/>
            <a:ext cx="9486690" cy="4343632"/>
          </a:xfrm>
        </p:spPr>
        <p:txBody>
          <a:bodyPr>
            <a:normAutofit fontScale="70000" lnSpcReduction="20000"/>
          </a:bodyPr>
          <a:lstStyle/>
          <a:p>
            <a:pPr marL="0" indent="0">
              <a:buNone/>
            </a:pPr>
            <a:r>
              <a:rPr lang="en-GB" sz="1800" dirty="0">
                <a:effectLst/>
                <a:latin typeface="Calibri" panose="020F0502020204030204" pitchFamily="34" charset="0"/>
                <a:ea typeface="Calibri" panose="020F0502020204030204" pitchFamily="34" charset="0"/>
              </a:rPr>
              <a:t>A range of concerns:</a:t>
            </a:r>
          </a:p>
          <a:p>
            <a:r>
              <a:rPr lang="en-GB" sz="1800" dirty="0">
                <a:latin typeface="Calibri" panose="020F0502020204030204" pitchFamily="34" charset="0"/>
                <a:ea typeface="Calibri" panose="020F0502020204030204" pitchFamily="34" charset="0"/>
              </a:rPr>
              <a:t>W</a:t>
            </a:r>
            <a:r>
              <a:rPr lang="en-GB" sz="1800" dirty="0">
                <a:effectLst/>
                <a:latin typeface="Calibri" panose="020F0502020204030204" pitchFamily="34" charset="0"/>
                <a:ea typeface="Calibri" panose="020F0502020204030204" pitchFamily="34" charset="0"/>
              </a:rPr>
              <a:t>eighting of the examination papers: The equal weighting Religion and belief paper with the thematic paper appears to be a </a:t>
            </a:r>
            <a:r>
              <a:rPr lang="en-GB" sz="1800" dirty="0">
                <a:effectLst/>
                <a:latin typeface="Calibri" panose="020F0502020204030204" pitchFamily="34" charset="0"/>
                <a:ea typeface="Times New Roman" panose="02020603050405020304" pitchFamily="18" charset="0"/>
              </a:rPr>
              <a:t>downgrading of the RE content in favour of alternative views. </a:t>
            </a:r>
            <a:r>
              <a:rPr lang="en-GB" sz="1800" dirty="0">
                <a:effectLst/>
                <a:latin typeface="Calibri" panose="020F0502020204030204" pitchFamily="34" charset="0"/>
                <a:ea typeface="Calibri" panose="020F0502020204030204" pitchFamily="34" charset="0"/>
              </a:rPr>
              <a:t>This would not ensure parity with England in terms of GCSE standards and skill development for Welsh pupils to ensure they are effectively prepared for further study if they choose to go outside Wales. </a:t>
            </a:r>
          </a:p>
          <a:p>
            <a:r>
              <a:rPr lang="en-GB" sz="1800" dirty="0">
                <a:effectLst/>
                <a:latin typeface="Calibri" panose="020F0502020204030204" pitchFamily="34" charset="0"/>
                <a:ea typeface="Times New Roman" panose="02020603050405020304" pitchFamily="18" charset="0"/>
              </a:rPr>
              <a:t>The NEA component as described also lends itself to a value based thematic approach and when combined with the second paper would further reduce the religious studies content of the qualification. </a:t>
            </a:r>
            <a:r>
              <a:rPr lang="en-GB" sz="1800" dirty="0" err="1">
                <a:effectLst/>
                <a:latin typeface="Calibri" panose="020F0502020204030204" pitchFamily="34" charset="0"/>
                <a:ea typeface="Times New Roman" panose="02020603050405020304" pitchFamily="18" charset="0"/>
              </a:rPr>
              <a:t>CfW</a:t>
            </a:r>
            <a:r>
              <a:rPr lang="en-GB" sz="1800" dirty="0">
                <a:effectLst/>
                <a:latin typeface="Calibri" panose="020F0502020204030204" pitchFamily="34" charset="0"/>
                <a:ea typeface="Times New Roman" panose="02020603050405020304" pitchFamily="18" charset="0"/>
              </a:rPr>
              <a:t> develops a localised curriculum which will be hard to assess in depth and require general questions- lower standards.</a:t>
            </a:r>
          </a:p>
          <a:p>
            <a:r>
              <a:rPr lang="en-GB" sz="1800" dirty="0">
                <a:effectLst/>
                <a:latin typeface="Calibri" panose="020F0502020204030204" pitchFamily="34" charset="0"/>
                <a:ea typeface="Calibri" panose="020F0502020204030204" pitchFamily="34" charset="0"/>
              </a:rPr>
              <a:t>We would question whether a revised WJEC qualification in line with the proposals would offer the same academic rigor as the present GCSE.</a:t>
            </a:r>
          </a:p>
          <a:p>
            <a:r>
              <a:rPr lang="en-GB" sz="1800" dirty="0">
                <a:effectLst/>
                <a:latin typeface="Calibri" panose="020F0502020204030204" pitchFamily="34" charset="0"/>
                <a:ea typeface="Times New Roman" panose="02020603050405020304" pitchFamily="18" charset="0"/>
              </a:rPr>
              <a:t>Greater clarification is required as to whether there will be the necessary flexibility within the context of the overall reform, to have the first paper as ‘foundational Catholic paper’. </a:t>
            </a:r>
          </a:p>
          <a:p>
            <a:r>
              <a:rPr lang="en-GB" sz="1800" dirty="0">
                <a:effectLst/>
                <a:latin typeface="Calibri" panose="020F0502020204030204" pitchFamily="34" charset="0"/>
                <a:ea typeface="Calibri" panose="020F0502020204030204" pitchFamily="34" charset="0"/>
              </a:rPr>
              <a:t>The removal of the short course means that the qualification may not meet the needs of all learners in the cohort- equity issue.</a:t>
            </a:r>
          </a:p>
          <a:p>
            <a:r>
              <a:rPr lang="en-GB" sz="1800" dirty="0">
                <a:effectLst/>
                <a:latin typeface="Calibri" panose="020F0502020204030204" pitchFamily="34" charset="0"/>
                <a:ea typeface="Calibri" panose="020F0502020204030204" pitchFamily="34" charset="0"/>
              </a:rPr>
              <a:t>RVE is statutory 3-16- how will this statutory duty be met if  not all learners are taking or have access to a qualification?</a:t>
            </a:r>
          </a:p>
          <a:p>
            <a:r>
              <a:rPr lang="en-GB" sz="1800" dirty="0">
                <a:effectLst/>
                <a:latin typeface="Calibri" panose="020F0502020204030204" pitchFamily="34" charset="0"/>
                <a:ea typeface="Times New Roman" panose="02020603050405020304" pitchFamily="18" charset="0"/>
              </a:rPr>
              <a:t>Digital technology- concerns regarding closed questioning and access for disadvantaged students- may widen the equality gap.</a:t>
            </a:r>
            <a:endParaRPr lang="en-GB" sz="1800" dirty="0">
              <a:effectLst/>
              <a:latin typeface="Calibri" panose="020F0502020204030204" pitchFamily="34" charset="0"/>
              <a:ea typeface="Calibri" panose="020F0502020204030204" pitchFamily="34" charset="0"/>
            </a:endParaRPr>
          </a:p>
          <a:p>
            <a:endParaRPr lang="en-GB" dirty="0"/>
          </a:p>
        </p:txBody>
      </p:sp>
    </p:spTree>
    <p:extLst>
      <p:ext uri="{BB962C8B-B14F-4D97-AF65-F5344CB8AC3E}">
        <p14:creationId xmlns:p14="http://schemas.microsoft.com/office/powerpoint/2010/main" val="2808126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236D3-A18E-1974-7D65-FC8FB1A0608D}"/>
              </a:ext>
            </a:extLst>
          </p:cNvPr>
          <p:cNvSpPr>
            <a:spLocks noGrp="1"/>
          </p:cNvSpPr>
          <p:nvPr>
            <p:ph type="title"/>
          </p:nvPr>
        </p:nvSpPr>
        <p:spPr>
          <a:xfrm>
            <a:off x="1587710" y="455363"/>
            <a:ext cx="9486690" cy="1287174"/>
          </a:xfrm>
        </p:spPr>
        <p:txBody>
          <a:bodyPr>
            <a:normAutofit/>
          </a:bodyPr>
          <a:lstStyle/>
          <a:p>
            <a:r>
              <a:rPr lang="en-GB" sz="2400" dirty="0"/>
              <a:t>Question 5: </a:t>
            </a:r>
            <a:r>
              <a:rPr lang="en-GB" sz="2400" b="1" dirty="0">
                <a:effectLst/>
                <a:latin typeface="Calibri" panose="020F0502020204030204" pitchFamily="34" charset="0"/>
                <a:ea typeface="Times New Roman" panose="02020603050405020304" pitchFamily="18" charset="0"/>
              </a:rPr>
              <a:t>To what extent do you agree/ disagree that GCSE RS meets the reasonable needs of learners in Wales? DISAGREE</a:t>
            </a:r>
            <a:br>
              <a:rPr lang="en-GB" sz="2400" dirty="0">
                <a:effectLst/>
                <a:latin typeface="Calibri" panose="020F0502020204030204" pitchFamily="34" charset="0"/>
                <a:ea typeface="Calibri" panose="020F0502020204030204" pitchFamily="34" charset="0"/>
              </a:rPr>
            </a:br>
            <a:endParaRPr lang="en-GB" sz="2400" dirty="0"/>
          </a:p>
        </p:txBody>
      </p:sp>
      <p:sp>
        <p:nvSpPr>
          <p:cNvPr id="3" name="Content Placeholder 2">
            <a:extLst>
              <a:ext uri="{FF2B5EF4-FFF2-40B4-BE49-F238E27FC236}">
                <a16:creationId xmlns:a16="http://schemas.microsoft.com/office/drawing/2014/main" id="{C6A28768-85FC-9730-5AE2-5B970BE1391C}"/>
              </a:ext>
            </a:extLst>
          </p:cNvPr>
          <p:cNvSpPr>
            <a:spLocks noGrp="1"/>
          </p:cNvSpPr>
          <p:nvPr>
            <p:ph idx="1"/>
          </p:nvPr>
        </p:nvSpPr>
        <p:spPr/>
        <p:txBody>
          <a:bodyPr>
            <a:normAutofit/>
          </a:bodyPr>
          <a:lstStyle/>
          <a:p>
            <a:r>
              <a:rPr lang="en-GB" sz="1800" dirty="0">
                <a:effectLst/>
                <a:latin typeface="Calibri" panose="020F0502020204030204" pitchFamily="34" charset="0"/>
                <a:ea typeface="Calibri" panose="020F0502020204030204" pitchFamily="34" charset="0"/>
              </a:rPr>
              <a:t>As the proposal stands it remains unclear that the needs of learners in Catholic schools will be met and we will be able under these proposals to continue accessing  Catholic examination papers that are linked to the new RED as the WJEC offers currently.</a:t>
            </a:r>
          </a:p>
          <a:p>
            <a:r>
              <a:rPr lang="en-GB" sz="1800" dirty="0">
                <a:effectLst/>
                <a:latin typeface="Calibri" panose="020F0502020204030204" pitchFamily="34" charset="0"/>
                <a:ea typeface="Times New Roman" panose="02020603050405020304" pitchFamily="18" charset="0"/>
              </a:rPr>
              <a:t>Catholic schools make full cohort entries and as stated previously, the current model reflects the needs of learners. The webinar responses have indicated that there will be a ‘route’ for Catholic schools to follow but it is still unclear whether this means the retention of the Catholic paper.</a:t>
            </a:r>
            <a:endParaRPr lang="en-GB" sz="1800" dirty="0">
              <a:effectLst/>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Calibri" panose="020F0502020204030204" pitchFamily="34" charset="0"/>
              </a:rPr>
              <a:t>Will  Catholic schools in Wales be able to access publicly funded courses offered in England under its </a:t>
            </a:r>
            <a:r>
              <a:rPr lang="en-GB" sz="1800" dirty="0" err="1">
                <a:effectLst/>
                <a:latin typeface="Calibri" panose="020F0502020204030204" pitchFamily="34" charset="0"/>
                <a:ea typeface="Calibri" panose="020F0502020204030204" pitchFamily="34" charset="0"/>
              </a:rPr>
              <a:t>Eduqas</a:t>
            </a:r>
            <a:r>
              <a:rPr lang="en-GB" sz="1800" dirty="0">
                <a:effectLst/>
                <a:latin typeface="Calibri" panose="020F0502020204030204" pitchFamily="34" charset="0"/>
                <a:ea typeface="Calibri" panose="020F0502020204030204" pitchFamily="34" charset="0"/>
              </a:rPr>
              <a:t> brand or alternatively access more suitable courses offered by English examination boards.</a:t>
            </a:r>
            <a:r>
              <a:rPr lang="en-GB" sz="1800" dirty="0">
                <a:latin typeface="Calibri" panose="020F0502020204030204" pitchFamily="34" charset="0"/>
                <a:ea typeface="Calibri" panose="020F0502020204030204" pitchFamily="34" charset="0"/>
              </a:rPr>
              <a:t>? </a:t>
            </a:r>
          </a:p>
          <a:p>
            <a:r>
              <a:rPr lang="en-GB" sz="1800" dirty="0">
                <a:latin typeface="Calibri" panose="020F0502020204030204" pitchFamily="34" charset="0"/>
              </a:rPr>
              <a:t>How will the needs of Catholic learners be met  if they do not have access to a </a:t>
            </a:r>
            <a:r>
              <a:rPr lang="en-GB" sz="1800" dirty="0" err="1">
                <a:latin typeface="Calibri" panose="020F0502020204030204" pitchFamily="34" charset="0"/>
              </a:rPr>
              <a:t>Ctaholic</a:t>
            </a:r>
            <a:r>
              <a:rPr lang="en-GB" sz="1800" dirty="0">
                <a:latin typeface="Calibri" panose="020F0502020204030204" pitchFamily="34" charset="0"/>
              </a:rPr>
              <a:t> school in their area?</a:t>
            </a:r>
            <a:endParaRPr lang="en-GB" dirty="0"/>
          </a:p>
        </p:txBody>
      </p:sp>
    </p:spTree>
    <p:extLst>
      <p:ext uri="{BB962C8B-B14F-4D97-AF65-F5344CB8AC3E}">
        <p14:creationId xmlns:p14="http://schemas.microsoft.com/office/powerpoint/2010/main" val="3464978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8D1D4-01F3-B8E6-513E-D0B7FCAA54EE}"/>
              </a:ext>
            </a:extLst>
          </p:cNvPr>
          <p:cNvSpPr>
            <a:spLocks noGrp="1"/>
          </p:cNvSpPr>
          <p:nvPr>
            <p:ph type="title"/>
          </p:nvPr>
        </p:nvSpPr>
        <p:spPr/>
        <p:txBody>
          <a:bodyPr>
            <a:normAutofit fontScale="90000"/>
          </a:bodyPr>
          <a:lstStyle/>
          <a:p>
            <a:r>
              <a:rPr lang="en-GB" sz="1800" b="1" dirty="0">
                <a:effectLst/>
                <a:latin typeface="Calibri" panose="020F0502020204030204" pitchFamily="34" charset="0"/>
                <a:ea typeface="Calibri" panose="020F0502020204030204" pitchFamily="34" charset="0"/>
              </a:rPr>
              <a:t>Question 6:  To what extent do you agree/disagree that GCSE RS is manageable for teachers to deliver?</a:t>
            </a:r>
            <a:br>
              <a:rPr lang="en-GB" sz="1800" dirty="0">
                <a:effectLst/>
                <a:latin typeface="Calibri" panose="020F0502020204030204" pitchFamily="34" charset="0"/>
                <a:ea typeface="Calibri" panose="020F0502020204030204" pitchFamily="34" charset="0"/>
              </a:rPr>
            </a:br>
            <a:r>
              <a:rPr lang="en-GB" sz="1800" b="1" dirty="0">
                <a:effectLst/>
                <a:latin typeface="Calibri" panose="020F0502020204030204" pitchFamily="34" charset="0"/>
                <a:ea typeface="Calibri" panose="020F0502020204030204" pitchFamily="34" charset="0"/>
              </a:rPr>
              <a:t>Consider size of the qualification, resources, proposed approach to assessment.</a:t>
            </a:r>
            <a:br>
              <a:rPr lang="en-GB" sz="1800" dirty="0">
                <a:effectLst/>
                <a:latin typeface="Calibri" panose="020F0502020204030204" pitchFamily="34" charset="0"/>
                <a:ea typeface="Calibri" panose="020F0502020204030204" pitchFamily="34" charset="0"/>
              </a:rPr>
            </a:br>
            <a:r>
              <a:rPr lang="en-GB" sz="1800" dirty="0">
                <a:effectLst/>
                <a:latin typeface="Calibri" panose="020F0502020204030204" pitchFamily="34" charset="0"/>
                <a:ea typeface="Calibri" panose="020F0502020204030204" pitchFamily="34" charset="0"/>
              </a:rPr>
              <a:t>DISAGREE</a:t>
            </a:r>
            <a:br>
              <a:rPr lang="en-GB" sz="1800" dirty="0">
                <a:effectLst/>
                <a:latin typeface="Calibri" panose="020F0502020204030204" pitchFamily="34" charset="0"/>
                <a:ea typeface="Calibri" panose="020F0502020204030204" pitchFamily="34" charset="0"/>
              </a:rPr>
            </a:br>
            <a:endParaRPr lang="en-GB" dirty="0"/>
          </a:p>
        </p:txBody>
      </p:sp>
      <p:sp>
        <p:nvSpPr>
          <p:cNvPr id="4" name="TextBox 3">
            <a:extLst>
              <a:ext uri="{FF2B5EF4-FFF2-40B4-BE49-F238E27FC236}">
                <a16:creationId xmlns:a16="http://schemas.microsoft.com/office/drawing/2014/main" id="{7B1D1574-8223-13AD-0D8E-313476A3BCA2}"/>
              </a:ext>
            </a:extLst>
          </p:cNvPr>
          <p:cNvSpPr txBox="1"/>
          <p:nvPr/>
        </p:nvSpPr>
        <p:spPr>
          <a:xfrm>
            <a:off x="1587710" y="2005781"/>
            <a:ext cx="9486690" cy="2862322"/>
          </a:xfrm>
          <a:prstGeom prst="rect">
            <a:avLst/>
          </a:prstGeom>
          <a:noFill/>
        </p:spPr>
        <p:txBody>
          <a:bodyPr wrap="square">
            <a:spAutoFit/>
          </a:bodyPr>
          <a:lstStyle/>
          <a:p>
            <a:pPr marL="285750" indent="-285750">
              <a:buFont typeface="Arial" panose="020B0604020202020204" pitchFamily="34" charset="0"/>
              <a:buChar char="•"/>
            </a:pPr>
            <a:endParaRPr lang="en-GB" sz="1800"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GB" sz="1800" dirty="0">
                <a:effectLst/>
                <a:latin typeface="Calibri" panose="020F0502020204030204" pitchFamily="34" charset="0"/>
                <a:ea typeface="Calibri" panose="020F0502020204030204" pitchFamily="34" charset="0"/>
              </a:rPr>
              <a:t>There needs to be further consideration of potential workload issues as there does not seem to be an understanding that Catholic schools will continue with full cohort entry.</a:t>
            </a:r>
          </a:p>
          <a:p>
            <a:pPr marL="285750" indent="-285750">
              <a:buFont typeface="Arial" panose="020B0604020202020204" pitchFamily="34" charset="0"/>
              <a:buChar char="•"/>
            </a:pPr>
            <a:r>
              <a:rPr lang="en-GB" dirty="0">
                <a:latin typeface="Calibri" panose="020F0502020204030204" pitchFamily="34" charset="0"/>
                <a:ea typeface="Calibri" panose="020F0502020204030204" pitchFamily="34" charset="0"/>
              </a:rPr>
              <a:t>There needs to be workload consideration for teachers in some settings who will be delivering GCSE courses and NEAs across the humanities AOLE.</a:t>
            </a:r>
          </a:p>
          <a:p>
            <a:pPr marL="285750" indent="-285750">
              <a:buFont typeface="Arial" panose="020B0604020202020204" pitchFamily="34" charset="0"/>
              <a:buChar char="•"/>
            </a:pPr>
            <a:r>
              <a:rPr lang="en-GB" dirty="0">
                <a:latin typeface="Calibri" panose="020F0502020204030204" pitchFamily="34" charset="0"/>
                <a:ea typeface="Calibri" panose="020F0502020204030204" pitchFamily="34" charset="0"/>
              </a:rPr>
              <a:t>Teachers will be offering a great deal of support –academic and wellbeing- to students taking end loaded examinations and NEAs across a range of qualifications.</a:t>
            </a:r>
          </a:p>
          <a:p>
            <a:pPr marL="285750" indent="-285750">
              <a:buFont typeface="Arial" panose="020B0604020202020204" pitchFamily="34" charset="0"/>
              <a:buChar char="•"/>
            </a:pPr>
            <a:r>
              <a:rPr lang="en-GB" sz="1800" dirty="0">
                <a:effectLst/>
                <a:latin typeface="Calibri" panose="020F0502020204030204" pitchFamily="34" charset="0"/>
                <a:ea typeface="Calibri" panose="020F0502020204030204" pitchFamily="34" charset="0"/>
              </a:rPr>
              <a:t>The level of research required for NEAs may increase the inequality gap and it will be incumbent on schools to try and address these learners’ needs as well as prepare for end of course examinations.</a:t>
            </a:r>
          </a:p>
        </p:txBody>
      </p:sp>
    </p:spTree>
    <p:extLst>
      <p:ext uri="{BB962C8B-B14F-4D97-AF65-F5344CB8AC3E}">
        <p14:creationId xmlns:p14="http://schemas.microsoft.com/office/powerpoint/2010/main" val="3535869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2F5AC-3153-7057-57EA-B03D451F17DA}"/>
              </a:ext>
            </a:extLst>
          </p:cNvPr>
          <p:cNvSpPr>
            <a:spLocks noGrp="1"/>
          </p:cNvSpPr>
          <p:nvPr>
            <p:ph type="title"/>
          </p:nvPr>
        </p:nvSpPr>
        <p:spPr>
          <a:xfrm>
            <a:off x="1587710" y="455362"/>
            <a:ext cx="9486690" cy="1040539"/>
          </a:xfrm>
        </p:spPr>
        <p:txBody>
          <a:bodyPr>
            <a:normAutofit/>
          </a:bodyPr>
          <a:lstStyle/>
          <a:p>
            <a:r>
              <a:rPr lang="en-GB" sz="2400" dirty="0"/>
              <a:t>Question 7: </a:t>
            </a:r>
            <a:r>
              <a:rPr lang="en-GB" sz="2400" b="1" dirty="0">
                <a:effectLst/>
                <a:latin typeface="Calibri" panose="020F0502020204030204" pitchFamily="34" charset="0"/>
                <a:ea typeface="Calibri" panose="020F0502020204030204" pitchFamily="34" charset="0"/>
              </a:rPr>
              <a:t> To what extent do you agree/disagree with the proposal?</a:t>
            </a:r>
            <a:br>
              <a:rPr lang="en-GB" sz="2400" dirty="0">
                <a:effectLst/>
                <a:latin typeface="Calibri" panose="020F0502020204030204" pitchFamily="34" charset="0"/>
                <a:ea typeface="Calibri" panose="020F0502020204030204" pitchFamily="34" charset="0"/>
              </a:rPr>
            </a:br>
            <a:endParaRPr lang="en-GB" sz="2400" dirty="0"/>
          </a:p>
        </p:txBody>
      </p:sp>
      <p:sp>
        <p:nvSpPr>
          <p:cNvPr id="4" name="TextBox 3">
            <a:extLst>
              <a:ext uri="{FF2B5EF4-FFF2-40B4-BE49-F238E27FC236}">
                <a16:creationId xmlns:a16="http://schemas.microsoft.com/office/drawing/2014/main" id="{9980C156-3422-88E4-7548-CF2C814DC11E}"/>
              </a:ext>
            </a:extLst>
          </p:cNvPr>
          <p:cNvSpPr txBox="1"/>
          <p:nvPr/>
        </p:nvSpPr>
        <p:spPr>
          <a:xfrm>
            <a:off x="1587709" y="975631"/>
            <a:ext cx="9661136" cy="4247317"/>
          </a:xfrm>
          <a:prstGeom prst="rect">
            <a:avLst/>
          </a:prstGeom>
          <a:noFill/>
        </p:spPr>
        <p:txBody>
          <a:bodyPr wrap="square">
            <a:spAutoFit/>
          </a:bodyPr>
          <a:lstStyle/>
          <a:p>
            <a:r>
              <a:rPr lang="en-GB" sz="1800" dirty="0">
                <a:effectLst/>
                <a:latin typeface="Calibri" panose="020F0502020204030204" pitchFamily="34" charset="0"/>
                <a:ea typeface="Calibri" panose="020F0502020204030204" pitchFamily="34" charset="0"/>
              </a:rPr>
              <a:t>We disagree with the current proposal as there are a number of key concerns that need to be addresses:</a:t>
            </a:r>
          </a:p>
          <a:p>
            <a:pPr marL="285750" indent="-285750">
              <a:buFont typeface="Arial" panose="020B0604020202020204" pitchFamily="34" charset="0"/>
              <a:buChar char="•"/>
            </a:pPr>
            <a:r>
              <a:rPr lang="en-GB" dirty="0">
                <a:latin typeface="Calibri" panose="020F0502020204030204" pitchFamily="34" charset="0"/>
                <a:ea typeface="Calibri" panose="020F0502020204030204" pitchFamily="34" charset="0"/>
              </a:rPr>
              <a:t>Structure-</a:t>
            </a:r>
            <a:r>
              <a:rPr lang="en-GB" sz="1800" dirty="0">
                <a:effectLst/>
                <a:latin typeface="Calibri" panose="020F0502020204030204" pitchFamily="34" charset="0"/>
                <a:ea typeface="Calibri" panose="020F0502020204030204" pitchFamily="34" charset="0"/>
              </a:rPr>
              <a:t>the marginalisation of religious content in favour of a values-based thematic approach to study. </a:t>
            </a:r>
            <a:endParaRPr lang="en-GB" dirty="0">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GB" sz="1800" dirty="0">
                <a:effectLst/>
                <a:latin typeface="Calibri" panose="020F0502020204030204" pitchFamily="34" charset="0"/>
                <a:ea typeface="Calibri" panose="020F0502020204030204" pitchFamily="34" charset="0"/>
              </a:rPr>
              <a:t> </a:t>
            </a:r>
            <a:r>
              <a:rPr lang="en-GB" dirty="0">
                <a:latin typeface="Calibri" panose="020F0502020204030204" pitchFamily="34" charset="0"/>
                <a:ea typeface="Calibri" panose="020F0502020204030204" pitchFamily="34" charset="0"/>
              </a:rPr>
              <a:t>L</a:t>
            </a:r>
            <a:r>
              <a:rPr lang="en-GB" sz="1800" dirty="0">
                <a:effectLst/>
                <a:latin typeface="Calibri" panose="020F0502020204030204" pitchFamily="34" charset="0"/>
                <a:ea typeface="Calibri" panose="020F0502020204030204" pitchFamily="34" charset="0"/>
              </a:rPr>
              <a:t>ack of academic rigour -impact on those learners who wish to progress to study at a higher level</a:t>
            </a:r>
            <a:r>
              <a:rPr lang="en-GB" dirty="0">
                <a:latin typeface="Calibri" panose="020F0502020204030204" pitchFamily="34" charset="0"/>
                <a:ea typeface="Calibri" panose="020F0502020204030204" pitchFamily="34" charset="0"/>
              </a:rPr>
              <a:t> and for learners for whom the short course was more appropriate.</a:t>
            </a:r>
            <a:r>
              <a:rPr lang="en-GB" sz="1800" dirty="0">
                <a:effectLst/>
                <a:latin typeface="Calibri" panose="020F0502020204030204" pitchFamily="34" charset="0"/>
                <a:ea typeface="Calibri" panose="020F0502020204030204" pitchFamily="34" charset="0"/>
              </a:rPr>
              <a:t> </a:t>
            </a:r>
          </a:p>
          <a:p>
            <a:pPr marL="342900" lvl="0" indent="-342900">
              <a:buFont typeface="Symbol" panose="05050102010706020507" pitchFamily="18" charset="2"/>
              <a:buChar char=""/>
            </a:pPr>
            <a:r>
              <a:rPr lang="en-GB" dirty="0">
                <a:latin typeface="Calibri" panose="020F0502020204030204" pitchFamily="34" charset="0"/>
                <a:ea typeface="Calibri" panose="020F0502020204030204" pitchFamily="34" charset="0"/>
              </a:rPr>
              <a:t>The proposal does not acknowledge the status of RVE as a statutory subject – uncertain hoe schools will meet this requirement.</a:t>
            </a:r>
          </a:p>
          <a:p>
            <a:pPr marL="342900" lvl="0" indent="-342900">
              <a:buFont typeface="Symbol" panose="05050102010706020507" pitchFamily="18" charset="2"/>
              <a:buChar char=""/>
            </a:pPr>
            <a:r>
              <a:rPr lang="en-GB" dirty="0">
                <a:latin typeface="Calibri" panose="020F0502020204030204" pitchFamily="34" charset="0"/>
                <a:ea typeface="Calibri" panose="020F0502020204030204" pitchFamily="34" charset="0"/>
              </a:rPr>
              <a:t>U</a:t>
            </a:r>
            <a:r>
              <a:rPr lang="en-GB" sz="1800" dirty="0">
                <a:effectLst/>
                <a:latin typeface="Calibri" panose="020F0502020204030204" pitchFamily="34" charset="0"/>
                <a:ea typeface="Calibri" panose="020F0502020204030204" pitchFamily="34" charset="0"/>
              </a:rPr>
              <a:t>nclear about the routeway for Catholic schools.</a:t>
            </a:r>
          </a:p>
          <a:p>
            <a:pPr marL="342900" lvl="0" indent="-342900">
              <a:buFont typeface="Symbol" panose="05050102010706020507" pitchFamily="18" charset="2"/>
              <a:buChar char=""/>
            </a:pPr>
            <a:r>
              <a:rPr lang="en-GB" sz="1800" dirty="0">
                <a:effectLst/>
                <a:latin typeface="Calibri" panose="020F0502020204030204" pitchFamily="34" charset="0"/>
                <a:ea typeface="Calibri" panose="020F0502020204030204" pitchFamily="34" charset="0"/>
              </a:rPr>
              <a:t>The current proposal does not meet the needs of learners in Catholic schools as it does not give access to Catholic paper within proposal or through an alternative qualification.</a:t>
            </a:r>
          </a:p>
          <a:p>
            <a:pPr marL="342900" lvl="0" indent="-342900">
              <a:buFont typeface="Symbol" panose="05050102010706020507" pitchFamily="18" charset="2"/>
              <a:buChar char=""/>
            </a:pPr>
            <a:r>
              <a:rPr lang="en-GB" sz="1800" dirty="0">
                <a:effectLst/>
                <a:latin typeface="Calibri" panose="020F0502020204030204" pitchFamily="34" charset="0"/>
                <a:ea typeface="Calibri" panose="020F0502020204030204" pitchFamily="34" charset="0"/>
              </a:rPr>
              <a:t>Lack of balance in terms of the study of non-religious philosophical convictions as the focus is on Humanism and this may direct schools away from studying a range of alternative views.</a:t>
            </a:r>
          </a:p>
          <a:p>
            <a:pPr marL="342900" lvl="0" indent="-342900">
              <a:buFont typeface="Symbol" panose="05050102010706020507" pitchFamily="18" charset="2"/>
              <a:buChar char=""/>
            </a:pPr>
            <a:r>
              <a:rPr lang="en-GB" sz="1800" dirty="0">
                <a:effectLst/>
                <a:latin typeface="Calibri" panose="020F0502020204030204" pitchFamily="34" charset="0"/>
                <a:ea typeface="Calibri" panose="020F0502020204030204" pitchFamily="34" charset="0"/>
              </a:rPr>
              <a:t>There does not seem to be full consideration of the workload issues as a whole cohort entry has not been anticipated. </a:t>
            </a:r>
          </a:p>
        </p:txBody>
      </p:sp>
    </p:spTree>
    <p:extLst>
      <p:ext uri="{BB962C8B-B14F-4D97-AF65-F5344CB8AC3E}">
        <p14:creationId xmlns:p14="http://schemas.microsoft.com/office/powerpoint/2010/main" val="603804242"/>
      </p:ext>
    </p:extLst>
  </p:cSld>
  <p:clrMapOvr>
    <a:masterClrMapping/>
  </p:clrMapOvr>
</p:sld>
</file>

<file path=ppt/theme/theme1.xml><?xml version="1.0" encoding="utf-8"?>
<a:theme xmlns:a="http://schemas.openxmlformats.org/drawingml/2006/main" name="InterweaveVTI">
  <a:themeElements>
    <a:clrScheme name="AnalogousFromRegularSeed_2SEEDS">
      <a:dk1>
        <a:srgbClr val="000000"/>
      </a:dk1>
      <a:lt1>
        <a:srgbClr val="FFFFFF"/>
      </a:lt1>
      <a:dk2>
        <a:srgbClr val="311C24"/>
      </a:dk2>
      <a:lt2>
        <a:srgbClr val="F3F0F1"/>
      </a:lt2>
      <a:accent1>
        <a:srgbClr val="14B4A3"/>
      </a:accent1>
      <a:accent2>
        <a:srgbClr val="20B668"/>
      </a:accent2>
      <a:accent3>
        <a:srgbClr val="29ACE7"/>
      </a:accent3>
      <a:accent4>
        <a:srgbClr val="D5174C"/>
      </a:accent4>
      <a:accent5>
        <a:srgbClr val="E74429"/>
      </a:accent5>
      <a:accent6>
        <a:srgbClr val="D58117"/>
      </a:accent6>
      <a:hlink>
        <a:srgbClr val="C0424F"/>
      </a:hlink>
      <a:folHlink>
        <a:srgbClr val="7F7F7F"/>
      </a:folHlink>
    </a:clrScheme>
    <a:fontScheme name="Interweave">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terweaveVTI" id="{2A5AE21D-FC75-4AD0-BC12-FA563BC24905}" vid="{9A4A41B8-EB69-44BB-8E15-B517E25CF8CA}"/>
    </a:ext>
  </a:extLst>
</a:theme>
</file>

<file path=docProps/app.xml><?xml version="1.0" encoding="utf-8"?>
<Properties xmlns="http://schemas.openxmlformats.org/officeDocument/2006/extended-properties" xmlns:vt="http://schemas.openxmlformats.org/officeDocument/2006/docPropsVTypes">
  <Template>Ion</Template>
  <TotalTime>660</TotalTime>
  <Words>1433</Words>
  <Application>Microsoft Office PowerPoint</Application>
  <PresentationFormat>Widescreen</PresentationFormat>
  <Paragraphs>55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Neue Haas Grotesk Text Pro</vt:lpstr>
      <vt:lpstr>Segoe UI</vt:lpstr>
      <vt:lpstr>Symbol</vt:lpstr>
      <vt:lpstr>InterweaveVTI</vt:lpstr>
      <vt:lpstr>CES briefing for Catholic SACRE representatives</vt:lpstr>
      <vt:lpstr>Have Your Say</vt:lpstr>
      <vt:lpstr>Question 1 To what extent do you agree or disagree with the proposed design supports the curriculum for Wales?  DISAGREE </vt:lpstr>
      <vt:lpstr>Question 2 : To what extent do you agree/disagree with the proposed purposes and aims of GCSE RS? AGREE</vt:lpstr>
      <vt:lpstr>QUESTION 3.To what extent do you agree/ disagree with the proposed content of GCSE RS? DISAGREE </vt:lpstr>
      <vt:lpstr>Question 4: To what extent do you agree/disagree with the proposed assessment arrangements including the use of digital technology? DISAGREE</vt:lpstr>
      <vt:lpstr>Question 5: To what extent do you agree/ disagree that GCSE RS meets the reasonable needs of learners in Wales? DISAGREE </vt:lpstr>
      <vt:lpstr>Question 6:  To what extent do you agree/disagree that GCSE RS is manageable for teachers to deliver? Consider size of the qualification, resources, proposed approach to assessment. DISAGREE </vt:lpstr>
      <vt:lpstr>Question 7:  To what extent do you agree/disagree with the proposal?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CES briefing for Catholic SACRE representatives</dc:title>
  <dc:creator>Angela Keller</dc:creator>
  <cp:lastModifiedBy>Angela Keller</cp:lastModifiedBy>
  <cp:revision>25</cp:revision>
  <dcterms:created xsi:type="dcterms:W3CDTF">2022-05-03T09:29:18Z</dcterms:created>
  <dcterms:modified xsi:type="dcterms:W3CDTF">2022-11-21T12:02:02Z</dcterms:modified>
</cp:coreProperties>
</file>